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57" r:id="rId2"/>
    <p:sldId id="258" r:id="rId3"/>
    <p:sldId id="259" r:id="rId4"/>
    <p:sldId id="28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577"/>
    <a:srgbClr val="5E6879"/>
    <a:srgbClr val="BDC850"/>
    <a:srgbClr val="FBAF75"/>
    <a:srgbClr val="C1C757"/>
    <a:srgbClr val="F68024"/>
    <a:srgbClr val="BEC850"/>
    <a:srgbClr val="6A717D"/>
    <a:srgbClr val="3A4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0" autoAdjust="0"/>
    <p:restoredTop sz="88915" autoAdjust="0"/>
  </p:normalViewPr>
  <p:slideViewPr>
    <p:cSldViewPr snapToGrid="0" snapToObjects="1">
      <p:cViewPr varScale="1">
        <p:scale>
          <a:sx n="103" d="100"/>
          <a:sy n="103" d="100"/>
        </p:scale>
        <p:origin x="1842" y="12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135" d="100"/>
          <a:sy n="135" d="100"/>
        </p:scale>
        <p:origin x="348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7D9822A-08BE-D142-9C4D-CE049F1310AF}" type="datetimeFigureOut">
              <a:rPr lang="en-US" smtClean="0"/>
              <a:pPr/>
              <a:t>2/13/2017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66D5928-ADE7-6742-B47A-D5AEC6BFF441}" type="slidenum">
              <a:rPr lang="en-US" smtClean="0"/>
              <a:pPr/>
              <a:t>‹#›</a:t>
            </a:fld>
            <a:endParaRPr lang="en-US"/>
          </a:p>
        </p:txBody>
      </p:sp>
    </p:spTree>
    <p:extLst>
      <p:ext uri="{BB962C8B-B14F-4D97-AF65-F5344CB8AC3E}">
        <p14:creationId xmlns:p14="http://schemas.microsoft.com/office/powerpoint/2010/main" val="1967298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7F6BD3B-4209-CF4D-8FEA-860045AF940F}" type="datetimeFigureOut">
              <a:rPr lang="en-US" smtClean="0"/>
              <a:pPr/>
              <a:t>2/13/2017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8EBF0C-6A9B-FC43-B7AB-203DF1FF5CBF}" type="slidenum">
              <a:rPr lang="en-US" smtClean="0"/>
              <a:pPr/>
              <a:t>‹#›</a:t>
            </a:fld>
            <a:endParaRPr lang="en-US"/>
          </a:p>
        </p:txBody>
      </p:sp>
    </p:spTree>
    <p:extLst>
      <p:ext uri="{BB962C8B-B14F-4D97-AF65-F5344CB8AC3E}">
        <p14:creationId xmlns:p14="http://schemas.microsoft.com/office/powerpoint/2010/main" val="164776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otru.org/wp-content/uploads/2015/06/ecig_newsletter_web_jun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obaccofreekids.org/research/factsheets/pdf/0379.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parl.gc.ca/HousePublications/Publication.aspx?DocId=6733085&amp;Language=E&amp;Mode=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obaccofreekids.org/tobacco_unfiltered/post/2013_10_02_ecigarett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link.springer.com/article/10.1007/s40572-015-0072-x"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parl.gc.ca/HousePublications/Publication.aspx?DocId=7862816&amp;File=18" TargetMode="External"/><Relationship Id="rId4" Type="http://schemas.openxmlformats.org/officeDocument/2006/relationships/hyperlink" Target="http://www.parl.gc.ca/HousePublications/Publication.aspx?DocId=6733085&amp;Language=E&amp;Mode=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dc.gov/tobacco/stateandcommunity/pdfs/ends-key-facts2015.pdf"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latimes.com/science/sciencenow/la-sci-sn-e-cigarette-7700-flavors-20140617-story.html" TargetMode="External"/><Relationship Id="rId5" Type="http://schemas.openxmlformats.org/officeDocument/2006/relationships/hyperlink" Target="http://dx.doi.org/10.1136/thoraxjnl-2015-207895" TargetMode="External"/><Relationship Id="rId4" Type="http://schemas.openxmlformats.org/officeDocument/2006/relationships/hyperlink" Target="http://tobaccocontrol.bmj.com/content/early/2015/07/26/tobaccocontrol-2015-052468.extrac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eh.org/wp-content/uploads/CEH-2015-report_A-Smoking-Gun_-Cancer-Causing-Chemicals-in-E-Cigarettes.pdf"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monitoringthefuture.org/pressreleases/15ecigpr_complete.pdf" TargetMode="External"/><Relationship Id="rId5" Type="http://schemas.openxmlformats.org/officeDocument/2006/relationships/hyperlink" Target="http://newsroom.ucla.edu/releases/teen-brains-impacted-by-smoking-192660" TargetMode="External"/><Relationship Id="rId4" Type="http://schemas.openxmlformats.org/officeDocument/2006/relationships/hyperlink" Target="http://www.parl.gc.ca/HousePublications/Publication.aspx?DocId=7862816&amp;File=1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tc.gc.ca/eng/tdg/publications-alerts-menu-1223.html" TargetMode="External"/><Relationship Id="rId3" Type="http://schemas.openxmlformats.org/officeDocument/2006/relationships/hyperlink" Target="http://www.dailynews.com/general-news/20151119/3-men-severely-burned-when-e-cigarette-batteries-explode-file-lawsuit" TargetMode="External"/><Relationship Id="rId7" Type="http://schemas.openxmlformats.org/officeDocument/2006/relationships/hyperlink" Target="http://globalnews.ca/news/2479197/alberta-teen-injured-after-he-says-e-cigarette-exploded/"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metro.co.uk/2014/04/08/video-e-cigarette-explodes-in-barmaids-face-after-being-put-on-ipad-charger-4692238/" TargetMode="External"/><Relationship Id="rId5" Type="http://schemas.openxmlformats.org/officeDocument/2006/relationships/hyperlink" Target="http://www.theborneopost.com/2014/10/06/e-cigarette-explodes-killing-smoker/" TargetMode="External"/><Relationship Id="rId4" Type="http://schemas.openxmlformats.org/officeDocument/2006/relationships/hyperlink" Target="http://www.ocregister.com/articles/batteries-709292-coates-fire.html" TargetMode="External"/><Relationship Id="rId9" Type="http://schemas.openxmlformats.org/officeDocument/2006/relationships/hyperlink" Target="https://www.transportation.gov/briefing-room/dot-issues-new-flight-safety-rule-e-cigarette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dc.gov/mmwr/preview/mmwrhtml/mm6313a4.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eurekalert.org/pub_releases/2015-10/nlmc-uoe101315.php"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monitoringthefuture.org/pressreleases/15ecigpr_complete.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americanpregnancy.org/is-it-safe/electronic-cigarettes-and-pregnancy/"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ncbi.nlm.nih.gov/pubmed/21415064" TargetMode="External"/><Relationship Id="rId4" Type="http://schemas.openxmlformats.org/officeDocument/2006/relationships/hyperlink" Target="http://www.ceh.org/wp-content/uploads/CEH-2015-report_A-Smoking-Gun_-Cancer-Causing-Chemicals-in-E-Cigarettes.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who.int/nmh/events/2014/backgrounder-e-cigarettes/e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yhealth.alberta.ca/Alberta/Pages/Electronic-cigarettes.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obaccofreekids.org/research/factsheets/pdf/0379.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usfa.fema.gov/downloads/pdf/publications/electronic_cigarettes.pdf" TargetMode="External"/><Relationship Id="rId5" Type="http://schemas.openxmlformats.org/officeDocument/2006/relationships/hyperlink" Target="http://www.sciencedirect.com/science/article/pii/S0091743515002224" TargetMode="External"/><Relationship Id="rId4" Type="http://schemas.openxmlformats.org/officeDocument/2006/relationships/hyperlink" Target="http://ecigarettereviewed.com/about-e-cig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ediatrics.aappublications.org/content/pediatrics/early/2015/09/01/peds.2015-1727.full.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motherboard.vice.com/read/e-cigarettes-dont-look-anything-like-you-think-they-do"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healthycanadians.gc.ca/science-research-sciences-recherches/data-donnees/ctads-ectad/summary-sommaire-2013-eng.php"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nsra-adnf.ca/cms/file/files/E-Cig_Fact_Sheet_29Apr15.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healthycanadians.gc.ca/science-research-sciences-recherches/data-donnees/ctads-ectad/summary-sommaire-2013-eng.ph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healthycanadians.gc.ca/science-research-sciences-recherches/data-donnees/ctads-ectad/summary-sommaire-2013-eng.php"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parl.gc.ca/HousePublications/Publication.aspx?DocId=7862816&amp;File=18" TargetMode="External"/><Relationship Id="rId5" Type="http://schemas.openxmlformats.org/officeDocument/2006/relationships/hyperlink" Target="http://www.parl.gc.ca/HousePublications/Publication.aspx?Language=e&amp;Mode=1&amp;Parl=41&amp;Ses=2&amp;DocId=6733085" TargetMode="External"/><Relationship Id="rId4" Type="http://schemas.openxmlformats.org/officeDocument/2006/relationships/hyperlink" Target="http://otru.org/wp-content/uploads/2016/02/OTRU_2015_SMR_Full.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The use of electronic smoking products (or ESPs) has grown quickly over the last three years. That’s why it is more important than ever that youth understand the difference between how these products are advertised and what we actually know about them.</a:t>
            </a:r>
          </a:p>
          <a:p>
            <a:pPr marL="174708" indent="-174708">
              <a:buFont typeface="Arial" charset="0"/>
              <a:buChar char="•"/>
            </a:pPr>
            <a:r>
              <a:rPr lang="en-US" dirty="0"/>
              <a:t>Ask youth what they know about ESPs before you start the presentation.</a:t>
            </a:r>
          </a:p>
        </p:txBody>
      </p:sp>
      <p:sp>
        <p:nvSpPr>
          <p:cNvPr id="4" name="Slide Number Placeholder 3"/>
          <p:cNvSpPr>
            <a:spLocks noGrp="1"/>
          </p:cNvSpPr>
          <p:nvPr>
            <p:ph type="sldNum" sz="quarter" idx="10"/>
          </p:nvPr>
        </p:nvSpPr>
        <p:spPr/>
        <p:txBody>
          <a:bodyPr/>
          <a:lstStyle/>
          <a:p>
            <a:fld id="{D48EBF0C-6A9B-FC43-B7AB-203DF1FF5CBF}" type="slidenum">
              <a:rPr lang="en-US" smtClean="0"/>
              <a:pPr/>
              <a:t>1</a:t>
            </a:fld>
            <a:endParaRPr lang="en-US"/>
          </a:p>
        </p:txBody>
      </p:sp>
    </p:spTree>
    <p:extLst>
      <p:ext uri="{BB962C8B-B14F-4D97-AF65-F5344CB8AC3E}">
        <p14:creationId xmlns:p14="http://schemas.microsoft.com/office/powerpoint/2010/main" val="36850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researchers in Ontario asked 345 people aged 15–29 (who had taken at least one puff from an e-cigarette) why they had tried them. This is what they found.</a:t>
            </a:r>
          </a:p>
          <a:p>
            <a:r>
              <a:rPr lang="en-US" dirty="0"/>
              <a:t> </a:t>
            </a:r>
          </a:p>
          <a:p>
            <a:r>
              <a:rPr lang="en-US" dirty="0"/>
              <a:t>Source:</a:t>
            </a:r>
          </a:p>
          <a:p>
            <a:pPr lvl="0"/>
            <a:r>
              <a:rPr lang="en-US" dirty="0"/>
              <a:t>Ontario Tobacco Research Unit (OTRU). (2015). </a:t>
            </a:r>
            <a:r>
              <a:rPr lang="en-US" i="1" dirty="0"/>
              <a:t>Project news, June 2015. </a:t>
            </a:r>
            <a:r>
              <a:rPr lang="en-US" dirty="0"/>
              <a:t>Newsletter. Retrieved from </a:t>
            </a:r>
            <a:r>
              <a:rPr lang="en-US" u="sng" dirty="0">
                <a:hlinkClick r:id="rId3"/>
              </a:rPr>
              <a:t>http://otru.org/wp-content/uploads/2015/06/ecig_newsletter_web_june.pdf</a:t>
            </a:r>
            <a:r>
              <a:rPr lang="en-US" dirty="0"/>
              <a:t>  </a:t>
            </a:r>
          </a:p>
          <a:p>
            <a:r>
              <a:rPr lang="en-US" dirty="0"/>
              <a:t>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10</a:t>
            </a:fld>
            <a:endParaRPr lang="en-US"/>
          </a:p>
        </p:txBody>
      </p:sp>
    </p:spTree>
    <p:extLst>
      <p:ext uri="{BB962C8B-B14F-4D97-AF65-F5344CB8AC3E}">
        <p14:creationId xmlns:p14="http://schemas.microsoft.com/office/powerpoint/2010/main" val="70589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Nicotine is a drug, which means it has to be approved for sale by Health Canada.</a:t>
            </a:r>
            <a:endParaRPr lang="en-US" sz="1400" dirty="0"/>
          </a:p>
          <a:p>
            <a:pPr marL="174708" indent="-174708">
              <a:buFont typeface="Arial" charset="0"/>
              <a:buChar char="•"/>
            </a:pPr>
            <a:r>
              <a:rPr lang="en-US" dirty="0"/>
              <a:t>Currently, no nicotine-containing ESP is approved by Health Canada. Therefore selling them is illegal.</a:t>
            </a:r>
            <a:endParaRPr lang="en-US" sz="1400" dirty="0"/>
          </a:p>
          <a:p>
            <a:pPr marL="174708" indent="-174708">
              <a:buFont typeface="Arial" charset="0"/>
              <a:buChar char="•"/>
            </a:pPr>
            <a:r>
              <a:rPr lang="en-US" dirty="0"/>
              <a:t>The reason you see these products being sold everywhere is because these products are so new that there is no one in charge of enforcing this regulation—</a:t>
            </a:r>
            <a:r>
              <a:rPr lang="en-US" i="1" dirty="0"/>
              <a:t>not </a:t>
            </a:r>
            <a:r>
              <a:rPr lang="en-US" dirty="0"/>
              <a:t>because they are legal. </a:t>
            </a:r>
            <a:endParaRPr lang="en-US" sz="1400" dirty="0"/>
          </a:p>
          <a:p>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11</a:t>
            </a:fld>
            <a:endParaRPr lang="en-US"/>
          </a:p>
        </p:txBody>
      </p:sp>
    </p:spTree>
    <p:extLst>
      <p:ext uri="{BB962C8B-B14F-4D97-AF65-F5344CB8AC3E}">
        <p14:creationId xmlns:p14="http://schemas.microsoft.com/office/powerpoint/2010/main" val="122138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232943" indent="-232943">
              <a:buFont typeface="+mj-lt"/>
              <a:buAutoNum type="arabicPeriod"/>
            </a:pPr>
            <a:r>
              <a:rPr lang="en-US" dirty="0"/>
              <a:t>Auf, R., </a:t>
            </a:r>
            <a:r>
              <a:rPr lang="en-US" dirty="0" err="1"/>
              <a:t>Trepka</a:t>
            </a:r>
            <a:r>
              <a:rPr lang="en-US" dirty="0"/>
              <a:t>, M. J., Cano, M. A., De La Rosa, M., </a:t>
            </a:r>
            <a:r>
              <a:rPr lang="en-US" dirty="0" err="1"/>
              <a:t>Selim</a:t>
            </a:r>
            <a:r>
              <a:rPr lang="en-US" dirty="0"/>
              <a:t>, M., &amp; </a:t>
            </a:r>
            <a:r>
              <a:rPr lang="en-US" dirty="0" err="1"/>
              <a:t>Bastida</a:t>
            </a:r>
            <a:r>
              <a:rPr lang="en-US" dirty="0"/>
              <a:t>, E. (2016). Electronic cigarettes: The </a:t>
            </a:r>
            <a:r>
              <a:rPr lang="en-US" dirty="0" err="1"/>
              <a:t>renormalisation</a:t>
            </a:r>
            <a:r>
              <a:rPr lang="en-US" dirty="0"/>
              <a:t> of nicotine use. </a:t>
            </a:r>
            <a:r>
              <a:rPr lang="en-US" i="1" dirty="0"/>
              <a:t>BMJ, 352</a:t>
            </a:r>
            <a:r>
              <a:rPr lang="en-US" dirty="0"/>
              <a:t>, i425. </a:t>
            </a:r>
            <a:r>
              <a:rPr lang="en-US" dirty="0" err="1"/>
              <a:t>doi</a:t>
            </a:r>
            <a:r>
              <a:rPr lang="en-US" dirty="0"/>
              <a:t>:</a:t>
            </a:r>
            <a:r>
              <a:rPr lang="en-US" i="1" dirty="0"/>
              <a:t> </a:t>
            </a:r>
            <a:r>
              <a:rPr lang="en-US" dirty="0"/>
              <a:t>http://</a:t>
            </a:r>
            <a:r>
              <a:rPr lang="en-US" dirty="0" err="1"/>
              <a:t>dx.doi.org</a:t>
            </a:r>
            <a:r>
              <a:rPr lang="en-US" dirty="0"/>
              <a:t>/10.1136/bmj.i425</a:t>
            </a:r>
          </a:p>
          <a:p>
            <a:pPr marL="232943" indent="-232943">
              <a:buFont typeface="+mj-lt"/>
              <a:buAutoNum type="arabicPeriod"/>
            </a:pPr>
            <a:r>
              <a:rPr lang="en-US" dirty="0" err="1"/>
              <a:t>Hajek</a:t>
            </a:r>
            <a:r>
              <a:rPr lang="en-US" dirty="0"/>
              <a:t>, P. (2014). Electronic cigarettes have a potential for huge public health benefit. </a:t>
            </a:r>
            <a:r>
              <a:rPr lang="en-US" i="1" dirty="0"/>
              <a:t>BMC Medicine, 12,</a:t>
            </a:r>
            <a:r>
              <a:rPr lang="en-US" dirty="0"/>
              <a:t> 225.</a:t>
            </a:r>
          </a:p>
          <a:p>
            <a:pPr marL="232943" indent="-232943">
              <a:buFont typeface="+mj-lt"/>
              <a:buAutoNum type="arabicPeriod"/>
            </a:pPr>
            <a:r>
              <a:rPr lang="en-US" dirty="0" err="1"/>
              <a:t>Pisinger</a:t>
            </a:r>
            <a:r>
              <a:rPr lang="en-US" dirty="0"/>
              <a:t>, C. (2014). Why public health people are more worried than excited over e-cigarettes. </a:t>
            </a:r>
            <a:r>
              <a:rPr lang="en-US" i="1" dirty="0"/>
              <a:t>BMC Medicine, 12,</a:t>
            </a:r>
            <a:r>
              <a:rPr lang="en-US" dirty="0"/>
              <a:t> 226.</a:t>
            </a:r>
          </a:p>
        </p:txBody>
      </p:sp>
      <p:sp>
        <p:nvSpPr>
          <p:cNvPr id="4" name="Slide Number Placeholder 3"/>
          <p:cNvSpPr>
            <a:spLocks noGrp="1"/>
          </p:cNvSpPr>
          <p:nvPr>
            <p:ph type="sldNum" sz="quarter" idx="10"/>
          </p:nvPr>
        </p:nvSpPr>
        <p:spPr/>
        <p:txBody>
          <a:bodyPr/>
          <a:lstStyle/>
          <a:p>
            <a:fld id="{D48EBF0C-6A9B-FC43-B7AB-203DF1FF5CBF}" type="slidenum">
              <a:rPr lang="en-US" smtClean="0"/>
              <a:pPr/>
              <a:t>12</a:t>
            </a:fld>
            <a:endParaRPr lang="en-US"/>
          </a:p>
        </p:txBody>
      </p:sp>
    </p:spTree>
    <p:extLst>
      <p:ext uri="{BB962C8B-B14F-4D97-AF65-F5344CB8AC3E}">
        <p14:creationId xmlns:p14="http://schemas.microsoft.com/office/powerpoint/2010/main" val="34315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these marketing claims a little more closely and see if they hold up.</a:t>
            </a:r>
            <a:endParaRPr lang="en-US" sz="1400" dirty="0"/>
          </a:p>
          <a:p>
            <a:pPr marL="174708" indent="-174708">
              <a:buFont typeface="Arial" charset="0"/>
              <a:buChar char="•"/>
            </a:pPr>
            <a:r>
              <a:rPr lang="en-US" dirty="0"/>
              <a:t>Harmless water </a:t>
            </a:r>
            <a:r>
              <a:rPr lang="en-US" dirty="0" err="1"/>
              <a:t>vapour</a:t>
            </a:r>
            <a:endParaRPr lang="en-US" sz="1400" dirty="0"/>
          </a:p>
          <a:p>
            <a:pPr marL="640594" lvl="1" indent="-174708">
              <a:buFont typeface="Arial" charset="0"/>
              <a:buChar char="•"/>
            </a:pPr>
            <a:r>
              <a:rPr lang="en-US" dirty="0"/>
              <a:t>Reality: Many ESPs contain glycerin and vegetable oil, as well as </a:t>
            </a:r>
            <a:r>
              <a:rPr lang="en-US" dirty="0" err="1"/>
              <a:t>flavourings</a:t>
            </a:r>
            <a:r>
              <a:rPr lang="en-US" dirty="0"/>
              <a:t> and other chemicals that are also found in conventional tobacco products.</a:t>
            </a:r>
            <a:endParaRPr lang="en-US" sz="1400" dirty="0"/>
          </a:p>
          <a:p>
            <a:pPr marL="174708" indent="-174708">
              <a:buFont typeface="Arial" charset="0"/>
              <a:buChar char="•"/>
            </a:pPr>
            <a:r>
              <a:rPr lang="en-US" dirty="0"/>
              <a:t>Effective quitting aid</a:t>
            </a:r>
            <a:endParaRPr lang="en-US" sz="1400" dirty="0"/>
          </a:p>
          <a:p>
            <a:pPr marL="640594" lvl="1" indent="-174708">
              <a:buFont typeface="Arial" charset="0"/>
              <a:buChar char="•"/>
            </a:pPr>
            <a:r>
              <a:rPr lang="en-US" dirty="0"/>
              <a:t>Reality: While some studies have found ESPs to be helpful in quitting, others have found that ESPs actually prevent people from quitting. </a:t>
            </a:r>
            <a:endParaRPr lang="en-US" sz="1400" dirty="0"/>
          </a:p>
          <a:p>
            <a:pPr marL="174708" indent="-174708">
              <a:buFont typeface="Arial" charset="0"/>
              <a:buChar char="•"/>
            </a:pPr>
            <a:r>
              <a:rPr lang="en-US" dirty="0"/>
              <a:t>Can be used anywhere</a:t>
            </a:r>
            <a:endParaRPr lang="en-US" sz="1400" dirty="0"/>
          </a:p>
          <a:p>
            <a:pPr marL="640594" lvl="1" indent="-174708">
              <a:buFont typeface="Arial" charset="0"/>
              <a:buChar char="•"/>
            </a:pPr>
            <a:r>
              <a:rPr lang="en-US" dirty="0"/>
              <a:t>Reality: More places are banning or restricting their use, including Edmonton, Calgary, Red Deer and Cold Lake; across Alberta Health Services; and several airlines. Several provinces also have pending legislation.</a:t>
            </a:r>
            <a:endParaRPr lang="en-US" sz="1400" dirty="0"/>
          </a:p>
          <a:p>
            <a:r>
              <a:rPr lang="en-US" dirty="0"/>
              <a:t> </a:t>
            </a:r>
            <a:endParaRPr lang="en-US" sz="1400" dirty="0"/>
          </a:p>
          <a:p>
            <a:r>
              <a:rPr lang="en-US" dirty="0"/>
              <a:t>Sources: </a:t>
            </a:r>
            <a:endParaRPr lang="en-US" sz="1400" dirty="0"/>
          </a:p>
          <a:p>
            <a:pPr marL="232943" indent="-232943">
              <a:buFont typeface="+mj-lt"/>
              <a:buAutoNum type="arabicPeriod"/>
            </a:pPr>
            <a:r>
              <a:rPr lang="en-US" dirty="0"/>
              <a:t>California Office of Environmental Health Hazard Assessment. (</a:t>
            </a:r>
            <a:r>
              <a:rPr lang="en-US" dirty="0" err="1"/>
              <a:t>n.d.</a:t>
            </a:r>
            <a:r>
              <a:rPr lang="en-US" dirty="0"/>
              <a:t>). </a:t>
            </a:r>
            <a:r>
              <a:rPr lang="en-US" i="1" dirty="0"/>
              <a:t>Safe Drinking Water and Toxic Enforcement Act of 1986</a:t>
            </a:r>
            <a:r>
              <a:rPr lang="en-US" dirty="0"/>
              <a:t>. Current Proposition 65 List. </a:t>
            </a:r>
            <a:endParaRPr lang="en-US" sz="1400" dirty="0"/>
          </a:p>
          <a:p>
            <a:pPr marL="232943" indent="-232943">
              <a:buFont typeface="+mj-lt"/>
              <a:buAutoNum type="arabicPeriod"/>
            </a:pPr>
            <a:r>
              <a:rPr lang="en-US" dirty="0"/>
              <a:t>Campaign for Tobacco-Free Kids. (</a:t>
            </a:r>
            <a:r>
              <a:rPr lang="en-US" dirty="0" err="1"/>
              <a:t>n.d.</a:t>
            </a:r>
            <a:r>
              <a:rPr lang="en-US" dirty="0"/>
              <a:t>). </a:t>
            </a:r>
            <a:r>
              <a:rPr lang="en-US" i="1" dirty="0"/>
              <a:t>Electronic cigarettes: An overview of key issues. </a:t>
            </a:r>
            <a:r>
              <a:rPr lang="en-US" dirty="0"/>
              <a:t>Retrieved from </a:t>
            </a:r>
            <a:r>
              <a:rPr lang="en-US" u="sng" dirty="0">
                <a:hlinkClick r:id="rId3"/>
              </a:rPr>
              <a:t>https://www.tobaccofreekids.org/research/factsheets/pdf/0379.pdf</a:t>
            </a:r>
            <a:r>
              <a:rPr lang="en-US" dirty="0"/>
              <a:t> </a:t>
            </a:r>
            <a:endParaRPr lang="en-US" sz="1400" dirty="0"/>
          </a:p>
          <a:p>
            <a:pPr marL="232943" indent="-232943">
              <a:buFont typeface="+mj-lt"/>
              <a:buAutoNum type="arabicPeriod"/>
            </a:pPr>
            <a:r>
              <a:rPr lang="en-US" dirty="0" err="1"/>
              <a:t>Etter</a:t>
            </a:r>
            <a:r>
              <a:rPr lang="en-US" dirty="0"/>
              <a:t>, J. F., &amp; </a:t>
            </a:r>
            <a:r>
              <a:rPr lang="en-US" dirty="0" err="1"/>
              <a:t>Bullen</a:t>
            </a:r>
            <a:r>
              <a:rPr lang="en-US" dirty="0"/>
              <a:t>, C. (2014). A longitudinal study of electronic cigarette users. </a:t>
            </a:r>
            <a:r>
              <a:rPr lang="en-US" i="1" dirty="0"/>
              <a:t>Addictive Behaviors, 39</a:t>
            </a:r>
            <a:r>
              <a:rPr lang="en-US" dirty="0"/>
              <a:t>(2), 491–494. </a:t>
            </a:r>
            <a:endParaRPr lang="en-US" sz="1400" dirty="0"/>
          </a:p>
          <a:p>
            <a:pPr marL="232943" indent="-232943">
              <a:buFont typeface="+mj-lt"/>
              <a:buAutoNum type="arabicPeriod"/>
            </a:pPr>
            <a:r>
              <a:rPr lang="en-US" dirty="0" err="1"/>
              <a:t>Fuoco</a:t>
            </a:r>
            <a:r>
              <a:rPr lang="en-US" dirty="0"/>
              <a:t>, F. C., et al. (2014). Influential parameters on particle concentration and size distribution in the mainstream of e-cigarettes. </a:t>
            </a:r>
            <a:r>
              <a:rPr lang="en-US" i="1" dirty="0"/>
              <a:t>Environmental Pollution, 184</a:t>
            </a:r>
            <a:r>
              <a:rPr lang="en-US" dirty="0"/>
              <a:t>, 523.</a:t>
            </a:r>
            <a:endParaRPr lang="en-US" sz="1400" dirty="0"/>
          </a:p>
          <a:p>
            <a:pPr marL="232943" indent="-232943">
              <a:buFont typeface="+mj-lt"/>
              <a:buAutoNum type="arabicPeriod"/>
            </a:pPr>
            <a:r>
              <a:rPr lang="en-US" dirty="0"/>
              <a:t>Gardiner, P. (2013). </a:t>
            </a:r>
            <a:r>
              <a:rPr lang="en-US" i="1" dirty="0"/>
              <a:t>E-cigarettes: The vapor this time. </a:t>
            </a:r>
            <a:r>
              <a:rPr lang="en-US" dirty="0"/>
              <a:t>In 141st APHA Annual Meeting and Exposition (November 2–6, 2013). APHA.</a:t>
            </a:r>
            <a:endParaRPr lang="en-US" sz="1400" dirty="0"/>
          </a:p>
          <a:p>
            <a:pPr marL="232943" indent="-232943">
              <a:buFont typeface="+mj-lt"/>
              <a:buAutoNum type="arabicPeriod"/>
            </a:pPr>
            <a:r>
              <a:rPr lang="en-US" dirty="0" err="1"/>
              <a:t>Goniewicz</a:t>
            </a:r>
            <a:r>
              <a:rPr lang="en-US" dirty="0"/>
              <a:t>, M. L., et al. (2014). Levels of selected carcinogens and toxicants in </a:t>
            </a:r>
            <a:r>
              <a:rPr lang="en-US" dirty="0" err="1"/>
              <a:t>vapour</a:t>
            </a:r>
            <a:r>
              <a:rPr lang="en-US" dirty="0"/>
              <a:t> from electronic cigarettes. </a:t>
            </a:r>
            <a:r>
              <a:rPr lang="en-US" i="1" dirty="0"/>
              <a:t>Tobacco Control, 23</a:t>
            </a:r>
            <a:r>
              <a:rPr lang="en-US" dirty="0"/>
              <a:t>(2), 133–139.</a:t>
            </a:r>
            <a:endParaRPr lang="en-US" sz="1400" dirty="0"/>
          </a:p>
          <a:p>
            <a:pPr marL="232943" indent="-232943">
              <a:buFont typeface="+mj-lt"/>
              <a:buAutoNum type="arabicPeriod"/>
            </a:pPr>
            <a:r>
              <a:rPr lang="en-US" dirty="0" err="1"/>
              <a:t>Gornall</a:t>
            </a:r>
            <a:r>
              <a:rPr lang="en-US" dirty="0"/>
              <a:t>, J. (2015). Public Health England’s troubled trail. </a:t>
            </a:r>
            <a:r>
              <a:rPr lang="en-US" i="1" dirty="0"/>
              <a:t>BMJ, 351</a:t>
            </a:r>
            <a:r>
              <a:rPr lang="en-US" dirty="0"/>
              <a:t>, h5826.</a:t>
            </a:r>
            <a:endParaRPr lang="en-US" sz="1400" dirty="0"/>
          </a:p>
          <a:p>
            <a:pPr marL="232943" indent="-232943">
              <a:buFont typeface="+mj-lt"/>
              <a:buAutoNum type="arabicPeriod"/>
            </a:pPr>
            <a:r>
              <a:rPr lang="en-US" dirty="0"/>
              <a:t>McCauley, L., </a:t>
            </a:r>
            <a:r>
              <a:rPr lang="en-US" dirty="0" err="1"/>
              <a:t>Markin</a:t>
            </a:r>
            <a:r>
              <a:rPr lang="en-US" dirty="0"/>
              <a:t>, C., &amp; </a:t>
            </a:r>
            <a:r>
              <a:rPr lang="en-US" dirty="0" err="1"/>
              <a:t>Hosmer</a:t>
            </a:r>
            <a:r>
              <a:rPr lang="en-US" dirty="0"/>
              <a:t>, D. (2012). An unexpected consequence of electronic cigarette use. </a:t>
            </a:r>
            <a:r>
              <a:rPr lang="en-US" i="1" dirty="0"/>
              <a:t>Chest, 141</a:t>
            </a:r>
            <a:r>
              <a:rPr lang="en-US" dirty="0"/>
              <a:t>, 1110–1113.</a:t>
            </a:r>
            <a:endParaRPr lang="en-US" sz="1400" dirty="0"/>
          </a:p>
          <a:p>
            <a:pPr marL="232943" indent="-232943">
              <a:buFont typeface="+mj-lt"/>
              <a:buAutoNum type="arabicPeriod"/>
            </a:pPr>
            <a:r>
              <a:rPr lang="en-US" dirty="0"/>
              <a:t>Parliament of Canada. (2014). HESA (41-2). Minutes. Retrieved from </a:t>
            </a:r>
            <a:r>
              <a:rPr lang="en-US" u="sng" dirty="0">
                <a:hlinkClick r:id="rId4"/>
              </a:rPr>
              <a:t>http://www.parl.gc.ca/HousePublications/Publication.aspx?DocId=6733085&amp;Language=E&amp;Mode=1</a:t>
            </a:r>
            <a:r>
              <a:rPr lang="en-US" dirty="0"/>
              <a:t> </a:t>
            </a:r>
            <a:endParaRPr lang="en-US" sz="1400" dirty="0"/>
          </a:p>
          <a:p>
            <a:pPr marL="232943" indent="-232943">
              <a:buFont typeface="+mj-lt"/>
              <a:buAutoNum type="arabicPeriod"/>
            </a:pPr>
            <a:r>
              <a:rPr lang="en-US" dirty="0" err="1"/>
              <a:t>Pisinger</a:t>
            </a:r>
            <a:r>
              <a:rPr lang="en-US" dirty="0"/>
              <a:t>, C., &amp; Dossing, M. (2014). A systematic review of health effects of electronic cigarettes. </a:t>
            </a:r>
            <a:r>
              <a:rPr lang="en-US" i="1" dirty="0"/>
              <a:t>Preventive Medicine, 69</a:t>
            </a:r>
            <a:r>
              <a:rPr lang="en-US" dirty="0"/>
              <a:t>, 248–260.</a:t>
            </a:r>
            <a:r>
              <a:rPr lang="en-US" i="1" dirty="0"/>
              <a:t>    </a:t>
            </a:r>
            <a:endParaRPr lang="en-US" sz="1400" dirty="0"/>
          </a:p>
          <a:p>
            <a:pPr marL="232943" indent="-232943">
              <a:buFont typeface="+mj-lt"/>
              <a:buAutoNum type="arabicPeriod"/>
            </a:pPr>
            <a:r>
              <a:rPr lang="en-US" dirty="0" err="1"/>
              <a:t>Schober</a:t>
            </a:r>
            <a:r>
              <a:rPr lang="en-US" dirty="0"/>
              <a:t>, W., et al. (2013). Use of electronic cigarettes (e-cigarettes) impairs indoor air quality and increases </a:t>
            </a:r>
            <a:r>
              <a:rPr lang="en-US" dirty="0" err="1"/>
              <a:t>FeNO</a:t>
            </a:r>
            <a:r>
              <a:rPr lang="en-US" dirty="0"/>
              <a:t> levels of e-cigarette consumers. </a:t>
            </a:r>
            <a:r>
              <a:rPr lang="en-US" i="1" dirty="0"/>
              <a:t>International Journal of Hygiene and Environmental Health, 217</a:t>
            </a:r>
            <a:r>
              <a:rPr lang="en-US" dirty="0"/>
              <a:t>(6), 628–637.</a:t>
            </a:r>
            <a:endParaRPr lang="en-US" sz="1400" dirty="0"/>
          </a:p>
          <a:p>
            <a:pPr marL="232943" indent="-232943">
              <a:buFont typeface="+mj-lt"/>
              <a:buAutoNum type="arabicPeriod"/>
            </a:pPr>
            <a:r>
              <a:rPr lang="en-US" dirty="0" err="1"/>
              <a:t>Schripp</a:t>
            </a:r>
            <a:r>
              <a:rPr lang="en-US" dirty="0"/>
              <a:t>, T., et al. (2012). Does e-cigarette consumption cause passive </a:t>
            </a:r>
            <a:r>
              <a:rPr lang="en-US" dirty="0" err="1"/>
              <a:t>vaping</a:t>
            </a:r>
            <a:r>
              <a:rPr lang="en-US" dirty="0"/>
              <a:t>? </a:t>
            </a:r>
            <a:r>
              <a:rPr lang="en-US" i="1" dirty="0"/>
              <a:t>Indoor Air, 23</a:t>
            </a:r>
            <a:r>
              <a:rPr lang="en-US" dirty="0"/>
              <a:t>(1), 25-31.</a:t>
            </a:r>
            <a:endParaRPr lang="en-US" sz="1400" dirty="0"/>
          </a:p>
          <a:p>
            <a:pPr marL="232943" indent="-232943">
              <a:buFont typeface="+mj-lt"/>
              <a:buAutoNum type="arabicPeriod"/>
            </a:pPr>
            <a:r>
              <a:rPr lang="en-US" dirty="0" err="1"/>
              <a:t>Vickerman</a:t>
            </a:r>
            <a:r>
              <a:rPr lang="en-US" dirty="0"/>
              <a:t>, K. A., et al. (2013). Use of electronic cigarettes among state tobacco cessation </a:t>
            </a:r>
            <a:r>
              <a:rPr lang="en-US" dirty="0" err="1"/>
              <a:t>quitline</a:t>
            </a:r>
            <a:r>
              <a:rPr lang="en-US" dirty="0"/>
              <a:t> callers. </a:t>
            </a:r>
            <a:r>
              <a:rPr lang="en-US" i="1" dirty="0"/>
              <a:t>Nicotine &amp; Tobacco Research, 15</a:t>
            </a:r>
            <a:r>
              <a:rPr lang="en-US" dirty="0"/>
              <a:t>(10), 1787–1791.</a:t>
            </a:r>
            <a:endParaRPr lang="en-US" sz="1400" dirty="0"/>
          </a:p>
          <a:p>
            <a:pPr marL="232943" indent="-232943">
              <a:buFont typeface="+mj-lt"/>
              <a:buAutoNum type="arabicPeriod"/>
            </a:pPr>
            <a:r>
              <a:rPr lang="en-US" dirty="0"/>
              <a:t>Williams, M., et al. (2013). Metal and silicate particles including nanoparticles are present in electronic cigarette </a:t>
            </a:r>
            <a:r>
              <a:rPr lang="en-US" dirty="0" err="1"/>
              <a:t>cartomizer</a:t>
            </a:r>
            <a:r>
              <a:rPr lang="en-US" dirty="0"/>
              <a:t> fluid and aerosol. </a:t>
            </a:r>
            <a:r>
              <a:rPr lang="en-US" i="1" dirty="0" err="1"/>
              <a:t>PLoS</a:t>
            </a:r>
            <a:r>
              <a:rPr lang="en-US" i="1" dirty="0"/>
              <a:t> One, 8</a:t>
            </a:r>
            <a:r>
              <a:rPr lang="en-US" dirty="0"/>
              <a:t>(3), e57987.</a:t>
            </a:r>
            <a:endParaRPr lang="en-US" sz="1400" dirty="0"/>
          </a:p>
          <a:p>
            <a:pPr marL="232943" indent="-232943">
              <a:buFont typeface="+mj-lt"/>
              <a:buAutoNum type="arabicPeriod"/>
            </a:pPr>
            <a:r>
              <a:rPr lang="en-US" dirty="0"/>
              <a:t>Wills, T. A., et al. (2015). Risk factors for exclusive e-cigarette use and dual e-cigarette use and tobacco use in adolescents. </a:t>
            </a:r>
            <a:r>
              <a:rPr lang="en-US" i="1" dirty="0"/>
              <a:t>Pediatrics, 135</a:t>
            </a:r>
            <a:r>
              <a:rPr lang="en-US" dirty="0"/>
              <a:t>(1), e43–e51.</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13</a:t>
            </a:fld>
            <a:endParaRPr lang="en-US"/>
          </a:p>
        </p:txBody>
      </p:sp>
    </p:spTree>
    <p:extLst>
      <p:ext uri="{BB962C8B-B14F-4D97-AF65-F5344CB8AC3E}">
        <p14:creationId xmlns:p14="http://schemas.microsoft.com/office/powerpoint/2010/main" val="178981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E-cigarette companies claim that their products are different than regular cigarettes, yet often they are owned by the same parent companies.</a:t>
            </a:r>
          </a:p>
          <a:p>
            <a:r>
              <a:rPr lang="en-US" dirty="0"/>
              <a:t> </a:t>
            </a:r>
          </a:p>
          <a:p>
            <a:r>
              <a:rPr lang="en-US" dirty="0"/>
              <a:t>Sources: </a:t>
            </a:r>
          </a:p>
          <a:p>
            <a:pPr marL="232943" indent="-232943">
              <a:buFont typeface="+mj-lt"/>
              <a:buAutoNum type="arabicPeriod"/>
            </a:pPr>
            <a:r>
              <a:rPr lang="en-US" dirty="0"/>
              <a:t>Campaign for Tobacco-Free Kids. (2013). </a:t>
            </a:r>
            <a:r>
              <a:rPr lang="en-US" i="1" dirty="0"/>
              <a:t>7 ways e-cigarette companies are copying big tobacco’s playbook</a:t>
            </a:r>
            <a:r>
              <a:rPr lang="en-US" dirty="0"/>
              <a:t>. Retrieved from </a:t>
            </a:r>
            <a:r>
              <a:rPr lang="en-US" u="sng" dirty="0">
                <a:hlinkClick r:id="rId3"/>
              </a:rPr>
              <a:t>http://www.tobaccofreekids.org/tobacco_unfiltered/post/2013_10_02_ecigarettes</a:t>
            </a:r>
            <a:r>
              <a:rPr lang="en-US" dirty="0"/>
              <a:t> </a:t>
            </a:r>
          </a:p>
          <a:p>
            <a:pPr marL="232943" indent="-232943">
              <a:buFont typeface="+mj-lt"/>
              <a:buAutoNum type="arabicPeriod"/>
            </a:pPr>
            <a:r>
              <a:rPr lang="en-US" dirty="0" err="1"/>
              <a:t>Ramamurthi</a:t>
            </a:r>
            <a:r>
              <a:rPr lang="en-US" dirty="0"/>
              <a:t>, D., </a:t>
            </a:r>
            <a:r>
              <a:rPr lang="en-US" dirty="0" err="1"/>
              <a:t>Fadadu</a:t>
            </a:r>
            <a:r>
              <a:rPr lang="en-US" dirty="0"/>
              <a:t>, R. P., &amp; </a:t>
            </a:r>
            <a:r>
              <a:rPr lang="en-US" dirty="0" err="1"/>
              <a:t>Jackler</a:t>
            </a:r>
            <a:r>
              <a:rPr lang="en-US" dirty="0"/>
              <a:t>, R. K. (2015). Electronic cigarette marketers manipulate </a:t>
            </a:r>
            <a:r>
              <a:rPr lang="en-US" dirty="0" err="1"/>
              <a:t>antitobacco</a:t>
            </a:r>
            <a:r>
              <a:rPr lang="en-US" dirty="0"/>
              <a:t> advertisements to promote </a:t>
            </a:r>
            <a:r>
              <a:rPr lang="en-US" dirty="0" err="1"/>
              <a:t>vaping</a:t>
            </a:r>
            <a:r>
              <a:rPr lang="en-US" dirty="0"/>
              <a:t>. </a:t>
            </a:r>
            <a:r>
              <a:rPr lang="en-US" i="1" dirty="0"/>
              <a:t>Tobacco Control</a:t>
            </a:r>
            <a:r>
              <a:rPr lang="en-US" dirty="0"/>
              <a:t>. doi:10.1136/tobaccocontrol-2015-052661</a:t>
            </a:r>
          </a:p>
        </p:txBody>
      </p:sp>
      <p:sp>
        <p:nvSpPr>
          <p:cNvPr id="4" name="Slide Number Placeholder 3"/>
          <p:cNvSpPr>
            <a:spLocks noGrp="1"/>
          </p:cNvSpPr>
          <p:nvPr>
            <p:ph type="sldNum" sz="quarter" idx="10"/>
          </p:nvPr>
        </p:nvSpPr>
        <p:spPr/>
        <p:txBody>
          <a:bodyPr/>
          <a:lstStyle/>
          <a:p>
            <a:fld id="{D48EBF0C-6A9B-FC43-B7AB-203DF1FF5CBF}" type="slidenum">
              <a:rPr lang="en-US" smtClean="0"/>
              <a:pPr/>
              <a:t>14</a:t>
            </a:fld>
            <a:endParaRPr lang="en-US"/>
          </a:p>
        </p:txBody>
      </p:sp>
    </p:spTree>
    <p:extLst>
      <p:ext uri="{BB962C8B-B14F-4D97-AF65-F5344CB8AC3E}">
        <p14:creationId xmlns:p14="http://schemas.microsoft.com/office/powerpoint/2010/main" val="239015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Ask the group “Do you think any of these tactics target youth? How?”</a:t>
            </a:r>
          </a:p>
          <a:p>
            <a:r>
              <a:rPr lang="en-US" dirty="0"/>
              <a:t>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15</a:t>
            </a:fld>
            <a:endParaRPr lang="en-US"/>
          </a:p>
        </p:txBody>
      </p:sp>
    </p:spTree>
    <p:extLst>
      <p:ext uri="{BB962C8B-B14F-4D97-AF65-F5344CB8AC3E}">
        <p14:creationId xmlns:p14="http://schemas.microsoft.com/office/powerpoint/2010/main" val="1849740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E-juice contains many of the same carcinogens as conventional tobacco (smaller amounts).</a:t>
            </a:r>
            <a:endParaRPr lang="en-US" sz="1400" dirty="0"/>
          </a:p>
          <a:p>
            <a:pPr marL="174708" indent="-174708">
              <a:buFont typeface="Arial" charset="0"/>
              <a:buChar char="•"/>
            </a:pPr>
            <a:r>
              <a:rPr lang="en-US" dirty="0"/>
              <a:t>People </a:t>
            </a:r>
            <a:r>
              <a:rPr lang="en-US" dirty="0" err="1"/>
              <a:t>vaping</a:t>
            </a:r>
            <a:r>
              <a:rPr lang="en-US" dirty="0"/>
              <a:t> inhale many of the same chemicals contained in second-hand tobacco smoke. </a:t>
            </a:r>
            <a:endParaRPr lang="en-US" sz="1400" dirty="0"/>
          </a:p>
          <a:p>
            <a:pPr marL="174708" indent="-174708">
              <a:buFont typeface="Arial" charset="0"/>
              <a:buChar char="•"/>
            </a:pPr>
            <a:r>
              <a:rPr lang="en-US" dirty="0"/>
              <a:t>These products can be made in huge industrial plants, in retail store-fronts (there are three in Red Deer alone), or in people’s garages or basements and then sold out of their vehicles or homes (one known in Sylvan Lake).</a:t>
            </a:r>
            <a:endParaRPr lang="en-US" sz="1400" dirty="0"/>
          </a:p>
          <a:p>
            <a:r>
              <a:rPr lang="en-US" dirty="0"/>
              <a:t> </a:t>
            </a:r>
            <a:endParaRPr lang="en-US" sz="1400" dirty="0"/>
          </a:p>
          <a:p>
            <a:r>
              <a:rPr lang="en-US" dirty="0"/>
              <a:t>Sources: </a:t>
            </a:r>
            <a:endParaRPr lang="en-US" sz="1400" dirty="0"/>
          </a:p>
          <a:p>
            <a:pPr marL="232943" indent="-232943">
              <a:buFont typeface="+mj-lt"/>
              <a:buAutoNum type="arabicPeriod"/>
            </a:pPr>
            <a:r>
              <a:rPr lang="en-US" dirty="0"/>
              <a:t>Fernandez, E., </a:t>
            </a:r>
            <a:r>
              <a:rPr lang="en-US" dirty="0" err="1"/>
              <a:t>Ballbe</a:t>
            </a:r>
            <a:r>
              <a:rPr lang="en-US" dirty="0"/>
              <a:t>, M., </a:t>
            </a:r>
            <a:r>
              <a:rPr lang="en-US" dirty="0" err="1"/>
              <a:t>Sureda</a:t>
            </a:r>
            <a:r>
              <a:rPr lang="en-US" dirty="0"/>
              <a:t>, X., Fu, M., Salto, E., &amp; Martinez-Sanchez, J. M. (2015). Particulate matter from electronic cigarettes and conventional cigarettes: A systematic review and observational study. </a:t>
            </a:r>
            <a:r>
              <a:rPr lang="en-US" i="1" dirty="0"/>
              <a:t>Current Environmental Health Reports, 2</a:t>
            </a:r>
            <a:r>
              <a:rPr lang="en-US" dirty="0"/>
              <a:t>(4), 423–429. Retrieved from </a:t>
            </a:r>
            <a:r>
              <a:rPr lang="en-US" u="sng" dirty="0">
                <a:hlinkClick r:id="rId3"/>
              </a:rPr>
              <a:t>http://link.springer.com/article/10.1007/s40572-015-0072-x</a:t>
            </a:r>
            <a:r>
              <a:rPr lang="en-US" dirty="0"/>
              <a:t> </a:t>
            </a:r>
            <a:endParaRPr lang="en-US" sz="1400" dirty="0"/>
          </a:p>
          <a:p>
            <a:pPr marL="232943" indent="-232943">
              <a:buFont typeface="+mj-lt"/>
              <a:buAutoNum type="arabicPeriod"/>
            </a:pPr>
            <a:r>
              <a:rPr lang="en-US" dirty="0" err="1"/>
              <a:t>Goel</a:t>
            </a:r>
            <a:r>
              <a:rPr lang="en-US" dirty="0"/>
              <a:t>, R., Durand, E., </a:t>
            </a:r>
            <a:r>
              <a:rPr lang="en-US" dirty="0" err="1"/>
              <a:t>Trushin</a:t>
            </a:r>
            <a:r>
              <a:rPr lang="en-US" dirty="0"/>
              <a:t>, N., </a:t>
            </a:r>
            <a:r>
              <a:rPr lang="en-US" dirty="0" err="1"/>
              <a:t>Prokopczyk</a:t>
            </a:r>
            <a:r>
              <a:rPr lang="en-US" dirty="0"/>
              <a:t>, B., </a:t>
            </a:r>
            <a:r>
              <a:rPr lang="en-US" dirty="0" err="1"/>
              <a:t>Foulds</a:t>
            </a:r>
            <a:r>
              <a:rPr lang="en-US" dirty="0"/>
              <a:t>, J., Elias, R. J., &amp; Richie, Jr., J. P. (2015). Highly reactive free radicals in electronic cigarette aerosols. </a:t>
            </a:r>
            <a:r>
              <a:rPr lang="en-US" i="1" dirty="0"/>
              <a:t>Chemical Research in Toxicology, 28</a:t>
            </a:r>
            <a:r>
              <a:rPr lang="en-US" dirty="0"/>
              <a:t>(9), 1675–1677.</a:t>
            </a:r>
            <a:endParaRPr lang="en-US" sz="1400" dirty="0"/>
          </a:p>
          <a:p>
            <a:pPr marL="232943" indent="-232943">
              <a:buFont typeface="+mj-lt"/>
              <a:buAutoNum type="arabicPeriod"/>
            </a:pPr>
            <a:r>
              <a:rPr lang="en-US" dirty="0"/>
              <a:t>McCauley, L., </a:t>
            </a:r>
            <a:r>
              <a:rPr lang="en-US" dirty="0" err="1"/>
              <a:t>Markin</a:t>
            </a:r>
            <a:r>
              <a:rPr lang="en-US" dirty="0"/>
              <a:t>, C., &amp; </a:t>
            </a:r>
            <a:r>
              <a:rPr lang="en-US" dirty="0" err="1"/>
              <a:t>Hosmer</a:t>
            </a:r>
            <a:r>
              <a:rPr lang="en-US" dirty="0"/>
              <a:t>, D. (2012). An unexpected consequence of electronic cigarette use. </a:t>
            </a:r>
            <a:r>
              <a:rPr lang="en-US" i="1" dirty="0"/>
              <a:t>Chest, 141</a:t>
            </a:r>
            <a:r>
              <a:rPr lang="en-US" dirty="0"/>
              <a:t>, 1110–1113.</a:t>
            </a:r>
            <a:endParaRPr lang="en-US" sz="1400" dirty="0"/>
          </a:p>
          <a:p>
            <a:pPr marL="232943" indent="-232943">
              <a:buFont typeface="+mj-lt"/>
              <a:buAutoNum type="arabicPeriod"/>
            </a:pPr>
            <a:r>
              <a:rPr lang="en-US" dirty="0"/>
              <a:t>Parliament of Canada. (2014). HESA (41-2). Minutes. Retrieved from </a:t>
            </a:r>
            <a:r>
              <a:rPr lang="en-US" u="sng" dirty="0">
                <a:hlinkClick r:id="rId4"/>
              </a:rPr>
              <a:t>http://www.parl.gc.ca/HousePublications/Publication.aspx?DocId=6733085&amp;Language=E&amp;Mode=1</a:t>
            </a:r>
            <a:r>
              <a:rPr lang="en-US" dirty="0"/>
              <a:t> </a:t>
            </a:r>
            <a:endParaRPr lang="en-US" sz="1400" dirty="0"/>
          </a:p>
          <a:p>
            <a:pPr marL="232943" indent="-232943">
              <a:buFont typeface="+mj-lt"/>
              <a:buAutoNum type="arabicPeriod"/>
            </a:pPr>
            <a:r>
              <a:rPr lang="en-US" dirty="0"/>
              <a:t>Parliament of Canada. (</a:t>
            </a:r>
            <a:r>
              <a:rPr lang="en-US" dirty="0" err="1"/>
              <a:t>n.d.</a:t>
            </a:r>
            <a:r>
              <a:rPr lang="en-US" dirty="0"/>
              <a:t>). </a:t>
            </a:r>
            <a:r>
              <a:rPr lang="en-US" i="1" dirty="0" err="1"/>
              <a:t>Vaping</a:t>
            </a:r>
            <a:r>
              <a:rPr lang="en-US" i="1" dirty="0"/>
              <a:t>: Toward a regulatory framework for e-cigarettes</a:t>
            </a:r>
            <a:r>
              <a:rPr lang="en-US" dirty="0"/>
              <a:t>. Retrieved from </a:t>
            </a:r>
            <a:r>
              <a:rPr lang="en-US" u="sng" dirty="0">
                <a:hlinkClick r:id="rId5"/>
              </a:rPr>
              <a:t>http://www.parl.gc.ca/HousePublications/Publication.aspx?DocId=7862816&amp;File=18</a:t>
            </a:r>
            <a:r>
              <a:rPr lang="en-US" dirty="0"/>
              <a:t> </a:t>
            </a:r>
            <a:endParaRPr lang="en-US" sz="1400" dirty="0"/>
          </a:p>
          <a:p>
            <a:pPr marL="232943" indent="-232943">
              <a:buFont typeface="+mj-lt"/>
              <a:buAutoNum type="arabicPeriod"/>
            </a:pPr>
            <a:r>
              <a:rPr lang="en-US" dirty="0"/>
              <a:t>Rogers, M. A., Greene, M. T., Saint, S., Chenoweth, C. E., </a:t>
            </a:r>
            <a:r>
              <a:rPr lang="en-US" dirty="0" err="1"/>
              <a:t>Malani</a:t>
            </a:r>
            <a:r>
              <a:rPr lang="en-US" dirty="0"/>
              <a:t>, P. N., Trivedi, I., &amp; </a:t>
            </a:r>
            <a:r>
              <a:rPr lang="en-US" dirty="0" err="1"/>
              <a:t>Aronoff</a:t>
            </a:r>
            <a:r>
              <a:rPr lang="en-US" dirty="0"/>
              <a:t>, D. M. (2012). Higher rates of clostridium difficile infection among smokers. </a:t>
            </a:r>
            <a:r>
              <a:rPr lang="en-US" i="1" dirty="0" err="1"/>
              <a:t>PLoS</a:t>
            </a:r>
            <a:r>
              <a:rPr lang="en-US" i="1" dirty="0"/>
              <a:t> One, 7</a:t>
            </a:r>
            <a:r>
              <a:rPr lang="en-US" dirty="0"/>
              <a:t>(7), e42091.</a:t>
            </a:r>
            <a:endParaRPr lang="en-US" sz="1400" dirty="0"/>
          </a:p>
          <a:p>
            <a:pPr marL="232943" indent="-232943">
              <a:buFont typeface="+mj-lt"/>
              <a:buAutoNum type="arabicPeriod"/>
            </a:pPr>
            <a:r>
              <a:rPr lang="en-US" dirty="0"/>
              <a:t>Russell, T. R. (2014). </a:t>
            </a:r>
            <a:r>
              <a:rPr lang="en-US" i="1" dirty="0"/>
              <a:t>Elucidation of the cellular genes, pathways and biochemical mechanisms involved in HIV stimulation by aqueous tobacco smoke extract</a:t>
            </a:r>
            <a:r>
              <a:rPr lang="en-US" dirty="0"/>
              <a:t> (Doctoral dissertation). Retrieved from ProQuest. (Publication No. 3624229)</a:t>
            </a:r>
            <a:endParaRPr lang="en-US" sz="1400" dirty="0"/>
          </a:p>
          <a:p>
            <a:pPr marL="232943" indent="-232943">
              <a:buFont typeface="+mj-lt"/>
              <a:buAutoNum type="arabicPeriod"/>
            </a:pPr>
            <a:r>
              <a:rPr lang="en-US" dirty="0"/>
              <a:t>Wu, W., Patel, K. B., Booth, J. L., Zhang, W., &amp; Metcalf, J. P. (2011). Cigarette smoke extract suppresses the RIG-I-initiated innate immune response to influenza virus in the human lung. </a:t>
            </a:r>
            <a:r>
              <a:rPr lang="en-US" i="1" dirty="0"/>
              <a:t>American Journal of Physiology—Lung Cellular and Molecular Physiology, 300</a:t>
            </a:r>
            <a:r>
              <a:rPr lang="en-US" dirty="0"/>
              <a:t>(6), L821–L830.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16</a:t>
            </a:fld>
            <a:endParaRPr lang="en-US"/>
          </a:p>
        </p:txBody>
      </p:sp>
    </p:spTree>
    <p:extLst>
      <p:ext uri="{BB962C8B-B14F-4D97-AF65-F5344CB8AC3E}">
        <p14:creationId xmlns:p14="http://schemas.microsoft.com/office/powerpoint/2010/main" val="191519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A study done by Health Canada found that over 50% of e-juice products that were labeled as nicotine-free actually contained nicotine. </a:t>
            </a:r>
          </a:p>
          <a:p>
            <a:pPr marL="174708" indent="-174708">
              <a:buFont typeface="Arial" charset="0"/>
              <a:buChar char="•"/>
            </a:pPr>
            <a:r>
              <a:rPr lang="en-US" dirty="0"/>
              <a:t>They also found that the nicotine-containing products very often did not contain the amount of nicotine that was on the label.</a:t>
            </a:r>
          </a:p>
        </p:txBody>
      </p:sp>
      <p:sp>
        <p:nvSpPr>
          <p:cNvPr id="4" name="Slide Number Placeholder 3"/>
          <p:cNvSpPr>
            <a:spLocks noGrp="1"/>
          </p:cNvSpPr>
          <p:nvPr>
            <p:ph type="sldNum" sz="quarter" idx="10"/>
          </p:nvPr>
        </p:nvSpPr>
        <p:spPr/>
        <p:txBody>
          <a:bodyPr/>
          <a:lstStyle/>
          <a:p>
            <a:fld id="{D48EBF0C-6A9B-FC43-B7AB-203DF1FF5CBF}" type="slidenum">
              <a:rPr lang="en-US" smtClean="0"/>
              <a:pPr/>
              <a:t>17</a:t>
            </a:fld>
            <a:endParaRPr lang="en-US"/>
          </a:p>
        </p:txBody>
      </p:sp>
    </p:spTree>
    <p:extLst>
      <p:ext uri="{BB962C8B-B14F-4D97-AF65-F5344CB8AC3E}">
        <p14:creationId xmlns:p14="http://schemas.microsoft.com/office/powerpoint/2010/main" val="151442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A 2014 study found that there are 7,700 </a:t>
            </a:r>
            <a:r>
              <a:rPr lang="en-US" dirty="0" err="1"/>
              <a:t>flavours</a:t>
            </a:r>
            <a:r>
              <a:rPr lang="en-US" dirty="0"/>
              <a:t> of e-cigarettes. Name a candy, a dessert or a cookie, and the </a:t>
            </a:r>
            <a:r>
              <a:rPr lang="en-US" dirty="0" err="1"/>
              <a:t>flavour</a:t>
            </a:r>
            <a:r>
              <a:rPr lang="en-US" dirty="0"/>
              <a:t> will be available somewhere. </a:t>
            </a:r>
            <a:endParaRPr lang="en-US" sz="1400" dirty="0"/>
          </a:p>
          <a:p>
            <a:pPr marL="174708" indent="-174708">
              <a:buFont typeface="Arial" charset="0"/>
              <a:buChar char="•"/>
            </a:pPr>
            <a:r>
              <a:rPr lang="en-US" dirty="0"/>
              <a:t>Praised for their buttery taste, </a:t>
            </a:r>
            <a:r>
              <a:rPr lang="en-US" dirty="0" err="1"/>
              <a:t>diacetyl</a:t>
            </a:r>
            <a:r>
              <a:rPr lang="en-US" dirty="0"/>
              <a:t>, 2,3-pentanedione and </a:t>
            </a:r>
            <a:r>
              <a:rPr lang="en-US" dirty="0" err="1"/>
              <a:t>acetoin</a:t>
            </a:r>
            <a:r>
              <a:rPr lang="en-US" dirty="0"/>
              <a:t> are added to everything from chips and candy to cream cheese and ice cream. </a:t>
            </a:r>
            <a:endParaRPr lang="en-US" sz="1400" dirty="0"/>
          </a:p>
          <a:p>
            <a:pPr marL="640594" lvl="1" indent="-174708">
              <a:buFont typeface="Arial" charset="0"/>
              <a:buChar char="•"/>
            </a:pPr>
            <a:r>
              <a:rPr lang="en-US" dirty="0"/>
              <a:t>They have been deemed safe </a:t>
            </a:r>
            <a:r>
              <a:rPr lang="en-US" b="1" dirty="0"/>
              <a:t>to eat </a:t>
            </a:r>
            <a:r>
              <a:rPr lang="en-US" dirty="0"/>
              <a:t>in trace amounts—but studies show they can be toxic when inhaled.</a:t>
            </a:r>
            <a:endParaRPr lang="en-US" sz="1400" dirty="0"/>
          </a:p>
          <a:p>
            <a:pPr marL="174708" indent="-174708">
              <a:buFont typeface="Arial" charset="0"/>
              <a:buChar char="•"/>
            </a:pPr>
            <a:r>
              <a:rPr lang="en-US" dirty="0" err="1"/>
              <a:t>Benzaldehyde</a:t>
            </a:r>
            <a:r>
              <a:rPr lang="en-US" dirty="0"/>
              <a:t> is also safe to eat, but has been shown to irritate a person’s airway when inhaled.</a:t>
            </a:r>
            <a:endParaRPr lang="en-US" sz="1400" dirty="0"/>
          </a:p>
          <a:p>
            <a:pPr marL="174708" indent="-174708">
              <a:buFont typeface="Arial" charset="0"/>
              <a:buChar char="•"/>
            </a:pPr>
            <a:r>
              <a:rPr lang="en-US" dirty="0"/>
              <a:t>Many candy companies are suing the e-juice companies under copyright law for the misappropriation of trademarked names (e.g., Tootsie Roll, </a:t>
            </a:r>
            <a:r>
              <a:rPr lang="en-US" dirty="0" err="1"/>
              <a:t>Creamsicle</a:t>
            </a:r>
            <a:r>
              <a:rPr lang="en-US" dirty="0"/>
              <a:t>).</a:t>
            </a:r>
            <a:endParaRPr lang="en-US" sz="1400" dirty="0"/>
          </a:p>
          <a:p>
            <a:pPr marL="174708" indent="-174708">
              <a:buFont typeface="Arial" charset="0"/>
              <a:buChar char="•"/>
            </a:pPr>
            <a:r>
              <a:rPr lang="en-US" dirty="0"/>
              <a:t>The chemicals needed to create these </a:t>
            </a:r>
            <a:r>
              <a:rPr lang="en-US" dirty="0" err="1"/>
              <a:t>flavours</a:t>
            </a:r>
            <a:r>
              <a:rPr lang="en-US" dirty="0"/>
              <a:t> may in fact make the products more harmful. The workers who manufacture these chemicals in plants have to wear protective gear because the fumes can be toxic.</a:t>
            </a:r>
            <a:endParaRPr lang="en-US" sz="1400" dirty="0"/>
          </a:p>
          <a:p>
            <a:pPr marL="174708" indent="-174708">
              <a:buFont typeface="Arial" charset="0"/>
              <a:buChar char="•"/>
            </a:pPr>
            <a:r>
              <a:rPr lang="en-US" dirty="0"/>
              <a:t>These chemicals were originally intended for use in food products. They were never meant to be inhaled. The fact is we don’t know what the long or short-term effect of usage is for inhalation of most of these chemicals.</a:t>
            </a:r>
            <a:endParaRPr lang="en-US" sz="1400" dirty="0"/>
          </a:p>
          <a:p>
            <a:r>
              <a:rPr lang="en-US" dirty="0"/>
              <a:t> </a:t>
            </a:r>
            <a:endParaRPr lang="en-US" sz="1400" dirty="0"/>
          </a:p>
          <a:p>
            <a:r>
              <a:rPr lang="en-US" dirty="0"/>
              <a:t>Sources:</a:t>
            </a:r>
            <a:endParaRPr lang="en-US" sz="1400" dirty="0"/>
          </a:p>
          <a:p>
            <a:pPr marL="232943" indent="-232943">
              <a:buFont typeface="+mj-lt"/>
              <a:buAutoNum type="arabicPeriod"/>
            </a:pPr>
            <a:r>
              <a:rPr lang="en-US" dirty="0"/>
              <a:t>Allen, J. G., </a:t>
            </a:r>
            <a:r>
              <a:rPr lang="en-US" dirty="0" err="1"/>
              <a:t>Flanigan</a:t>
            </a:r>
            <a:r>
              <a:rPr lang="en-US" dirty="0"/>
              <a:t>, S. S., LeBlanc, M., </a:t>
            </a:r>
            <a:r>
              <a:rPr lang="en-US" dirty="0" err="1"/>
              <a:t>Vallarino</a:t>
            </a:r>
            <a:r>
              <a:rPr lang="en-US" dirty="0"/>
              <a:t>, J., </a:t>
            </a:r>
            <a:r>
              <a:rPr lang="en-US" dirty="0" err="1"/>
              <a:t>MacNaughton</a:t>
            </a:r>
            <a:r>
              <a:rPr lang="en-US" dirty="0"/>
              <a:t>, P., Stewart, J. H., &amp; </a:t>
            </a:r>
            <a:r>
              <a:rPr lang="en-US" dirty="0" err="1"/>
              <a:t>Christiani</a:t>
            </a:r>
            <a:r>
              <a:rPr lang="en-US" dirty="0"/>
              <a:t>, D. C. (2015). Flavoring chemicals in e-cigarettes: </a:t>
            </a:r>
            <a:r>
              <a:rPr lang="en-US" dirty="0" err="1"/>
              <a:t>Diacetyl</a:t>
            </a:r>
            <a:r>
              <a:rPr lang="en-US" dirty="0"/>
              <a:t>, 2,3-pentanedione, and </a:t>
            </a:r>
            <a:r>
              <a:rPr lang="en-US" dirty="0" err="1"/>
              <a:t>acetoin</a:t>
            </a:r>
            <a:r>
              <a:rPr lang="en-US" dirty="0"/>
              <a:t> in a sample of 51 products, including fruit-, candy-, and cocktail-flavored e-cigarettes.</a:t>
            </a:r>
            <a:r>
              <a:rPr lang="en-US" i="1" dirty="0"/>
              <a:t> Environmental Health Perspectives</a:t>
            </a:r>
            <a:r>
              <a:rPr lang="en-US" dirty="0"/>
              <a:t>. doi:10.1289/ehp.1510185</a:t>
            </a:r>
            <a:endParaRPr lang="en-US" sz="1400" dirty="0"/>
          </a:p>
          <a:p>
            <a:pPr marL="232943" indent="-232943">
              <a:buFont typeface="+mj-lt"/>
              <a:buAutoNum type="arabicPeriod"/>
            </a:pPr>
            <a:r>
              <a:rPr lang="en-US" dirty="0"/>
              <a:t>CDC Office on Smoking and Health. (2015). </a:t>
            </a:r>
            <a:r>
              <a:rPr lang="en-US" i="1" dirty="0"/>
              <a:t>Electronic nicotine delivery systems: Key facts</a:t>
            </a:r>
            <a:r>
              <a:rPr lang="en-US" dirty="0"/>
              <a:t>. Retrieved from </a:t>
            </a:r>
            <a:r>
              <a:rPr lang="en-US" u="sng" dirty="0">
                <a:hlinkClick r:id="rId3"/>
              </a:rPr>
              <a:t>http://www.cdc.gov/tobacco/stateandcommunity/pdfs/ends-key-facts2015.pdf</a:t>
            </a:r>
            <a:r>
              <a:rPr lang="en-US" dirty="0"/>
              <a:t> </a:t>
            </a:r>
            <a:endParaRPr lang="en-US" sz="1400" dirty="0"/>
          </a:p>
          <a:p>
            <a:pPr marL="232943" indent="-232943">
              <a:buFont typeface="+mj-lt"/>
              <a:buAutoNum type="arabicPeriod"/>
            </a:pPr>
            <a:r>
              <a:rPr lang="en-US" dirty="0"/>
              <a:t>Davis, B., Razo, A., </a:t>
            </a:r>
            <a:r>
              <a:rPr lang="en-US" dirty="0" err="1"/>
              <a:t>Nothnagel</a:t>
            </a:r>
            <a:r>
              <a:rPr lang="en-US" dirty="0"/>
              <a:t>, E., Chen, M., &amp; Talbot, P. (2015). Unexpected nicotine in do-it-yourself electronic cigarette </a:t>
            </a:r>
            <a:r>
              <a:rPr lang="en-US" dirty="0" err="1"/>
              <a:t>flavourings</a:t>
            </a:r>
            <a:r>
              <a:rPr lang="en-US" dirty="0"/>
              <a:t>. </a:t>
            </a:r>
            <a:r>
              <a:rPr lang="en-US" i="1" dirty="0"/>
              <a:t>Tobacco Control</a:t>
            </a:r>
            <a:r>
              <a:rPr lang="en-US" dirty="0"/>
              <a:t>. Research letter. Retrieved from </a:t>
            </a:r>
            <a:r>
              <a:rPr lang="en-US" u="sng" dirty="0">
                <a:hlinkClick r:id="rId4"/>
              </a:rPr>
              <a:t>http://tobaccocontrol.bmj.com/content/early/2015/07/26/tobaccocontrol-2015-052468.extract</a:t>
            </a:r>
            <a:r>
              <a:rPr lang="en-US" dirty="0"/>
              <a:t> </a:t>
            </a:r>
            <a:endParaRPr lang="en-US" sz="1400" dirty="0"/>
          </a:p>
          <a:p>
            <a:pPr marL="232943" indent="-232943">
              <a:buFont typeface="+mj-lt"/>
              <a:buAutoNum type="arabicPeriod"/>
            </a:pPr>
            <a:r>
              <a:rPr lang="en-US" dirty="0" err="1"/>
              <a:t>Kosmider</a:t>
            </a:r>
            <a:r>
              <a:rPr lang="en-US" dirty="0"/>
              <a:t>, L., </a:t>
            </a:r>
            <a:r>
              <a:rPr lang="en-US" dirty="0" err="1"/>
              <a:t>Sobczak</a:t>
            </a:r>
            <a:r>
              <a:rPr lang="en-US" dirty="0"/>
              <a:t>, A., </a:t>
            </a:r>
            <a:r>
              <a:rPr lang="en-US" dirty="0" err="1"/>
              <a:t>Prokopowicz</a:t>
            </a:r>
            <a:r>
              <a:rPr lang="en-US" dirty="0"/>
              <a:t>, A., </a:t>
            </a:r>
            <a:r>
              <a:rPr lang="en-US" dirty="0" err="1"/>
              <a:t>Kurek</a:t>
            </a:r>
            <a:r>
              <a:rPr lang="en-US" dirty="0"/>
              <a:t>, J., </a:t>
            </a:r>
            <a:r>
              <a:rPr lang="en-US" dirty="0" err="1"/>
              <a:t>Zaciera</a:t>
            </a:r>
            <a:r>
              <a:rPr lang="en-US" dirty="0"/>
              <a:t>, M., </a:t>
            </a:r>
            <a:r>
              <a:rPr lang="en-US" dirty="0" err="1"/>
              <a:t>Knysak</a:t>
            </a:r>
            <a:r>
              <a:rPr lang="en-US" dirty="0"/>
              <a:t>, J., Smith, D., </a:t>
            </a:r>
            <a:r>
              <a:rPr lang="en-US" dirty="0" err="1"/>
              <a:t>Goniewicz</a:t>
            </a:r>
            <a:r>
              <a:rPr lang="en-US" dirty="0"/>
              <a:t>, M. L. (2016). Cherry-</a:t>
            </a:r>
            <a:r>
              <a:rPr lang="en-US" dirty="0" err="1"/>
              <a:t>flavoured</a:t>
            </a:r>
            <a:r>
              <a:rPr lang="en-US" dirty="0"/>
              <a:t> electronic cigarettes expose users to the inhalation irritant, </a:t>
            </a:r>
            <a:r>
              <a:rPr lang="en-US" dirty="0" err="1"/>
              <a:t>benzaldehyde</a:t>
            </a:r>
            <a:r>
              <a:rPr lang="en-US" dirty="0"/>
              <a:t>. </a:t>
            </a:r>
            <a:r>
              <a:rPr lang="en-US" i="1" dirty="0"/>
              <a:t>Thorax</a:t>
            </a:r>
            <a:r>
              <a:rPr lang="en-US" dirty="0"/>
              <a:t>. </a:t>
            </a:r>
            <a:r>
              <a:rPr lang="en-US" dirty="0" err="1"/>
              <a:t>doi</a:t>
            </a:r>
            <a:r>
              <a:rPr lang="en-US" dirty="0"/>
              <a:t>: </a:t>
            </a:r>
            <a:r>
              <a:rPr lang="en-US" dirty="0">
                <a:hlinkClick r:id="rId5"/>
              </a:rPr>
              <a:t>10.1136/thoraxjnl-2015-207895</a:t>
            </a:r>
            <a:endParaRPr lang="en-US" sz="1400" dirty="0"/>
          </a:p>
          <a:p>
            <a:pPr marL="232943" indent="-232943">
              <a:buFont typeface="+mj-lt"/>
              <a:buAutoNum type="arabicPeriod"/>
            </a:pPr>
            <a:r>
              <a:rPr lang="en-US" dirty="0" err="1"/>
              <a:t>Netburn</a:t>
            </a:r>
            <a:r>
              <a:rPr lang="en-US" dirty="0"/>
              <a:t>, D. (2014, June 17). The e-cigarette boom: Study finds 466 online brands, 7,700 flavors. </a:t>
            </a:r>
            <a:r>
              <a:rPr lang="en-US" i="1" dirty="0"/>
              <a:t>Los Angeles Times</a:t>
            </a:r>
            <a:r>
              <a:rPr lang="en-US" dirty="0"/>
              <a:t>. Retrieved from </a:t>
            </a:r>
            <a:r>
              <a:rPr lang="en-US" u="sng" dirty="0">
                <a:hlinkClick r:id="rId6"/>
              </a:rPr>
              <a:t>http://www.latimes.com/science/sciencenow/la-sci-sn-e-cigarette-7700-flavors-20140617-story.html</a:t>
            </a:r>
            <a:r>
              <a:rPr lang="en-US" dirty="0"/>
              <a:t> </a:t>
            </a:r>
            <a:endParaRPr lang="en-US" sz="1400" dirty="0"/>
          </a:p>
          <a:p>
            <a:pPr marL="232943" indent="-232943">
              <a:buFont typeface="+mj-lt"/>
              <a:buAutoNum type="arabicPeriod"/>
            </a:pPr>
            <a:r>
              <a:rPr lang="en-US" dirty="0"/>
              <a:t>Zhu, S., Sun, J. Y., </a:t>
            </a:r>
            <a:r>
              <a:rPr lang="en-US" dirty="0" err="1"/>
              <a:t>Bonnevie</a:t>
            </a:r>
            <a:r>
              <a:rPr lang="en-US" dirty="0"/>
              <a:t>, E., Cummins, S. E., </a:t>
            </a:r>
            <a:r>
              <a:rPr lang="en-US" dirty="0" err="1"/>
              <a:t>Gamst</a:t>
            </a:r>
            <a:r>
              <a:rPr lang="en-US" dirty="0"/>
              <a:t>, A., Yin, L., &amp; Lee, M. (2014). Four hundred and sixty brands of e-cigarettes and counting: Implications for product regulation. </a:t>
            </a:r>
            <a:r>
              <a:rPr lang="en-US" i="1" dirty="0"/>
              <a:t>Tobacco Control, 23</a:t>
            </a:r>
            <a:r>
              <a:rPr lang="en-US" dirty="0"/>
              <a:t>, iii3–iii9.</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18</a:t>
            </a:fld>
            <a:endParaRPr lang="en-US"/>
          </a:p>
        </p:txBody>
      </p:sp>
    </p:spTree>
    <p:extLst>
      <p:ext uri="{BB962C8B-B14F-4D97-AF65-F5344CB8AC3E}">
        <p14:creationId xmlns:p14="http://schemas.microsoft.com/office/powerpoint/2010/main" val="1021555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Blowing smoke rings has become a counter-culture movement.</a:t>
            </a:r>
          </a:p>
          <a:p>
            <a:pPr marL="174708" indent="-174708">
              <a:buFont typeface="Arial" charset="0"/>
              <a:buChar char="•"/>
            </a:pPr>
            <a:r>
              <a:rPr lang="en-US" dirty="0"/>
              <a:t>The internet is full of video tutorials on how to blow rings, and other tricks.</a:t>
            </a:r>
          </a:p>
          <a:p>
            <a:pPr marL="174708" indent="-174708">
              <a:buFont typeface="Arial" charset="0"/>
              <a:buChar char="•"/>
            </a:pPr>
            <a:r>
              <a:rPr lang="en-US" dirty="0"/>
              <a:t>Like the use of </a:t>
            </a:r>
            <a:r>
              <a:rPr lang="en-US" dirty="0" err="1"/>
              <a:t>flavours</a:t>
            </a:r>
            <a:r>
              <a:rPr lang="en-US" dirty="0"/>
              <a:t>, youth using ESPs as toys makes them seem harmless and fun, when they are really not.</a:t>
            </a:r>
          </a:p>
          <a:p>
            <a:r>
              <a:rPr lang="en-US" b="1" dirty="0"/>
              <a:t> </a:t>
            </a:r>
            <a:endParaRPr lang="en-US" dirty="0"/>
          </a:p>
          <a:p>
            <a:r>
              <a:rPr lang="en-US" dirty="0"/>
              <a:t>Sources:</a:t>
            </a:r>
          </a:p>
          <a:p>
            <a:pPr marL="174708" indent="-174708">
              <a:buFont typeface="Arial" charset="0"/>
              <a:buChar char="•"/>
            </a:pPr>
            <a:r>
              <a:rPr lang="en-US" dirty="0"/>
              <a:t>Center for Environmental Health. (2015). </a:t>
            </a:r>
            <a:r>
              <a:rPr lang="en-US" i="1" dirty="0"/>
              <a:t>A smoking gun: Cancer-causing chemicals in e-cigarettes</a:t>
            </a:r>
            <a:r>
              <a:rPr lang="en-US" dirty="0"/>
              <a:t>. Retrieved from </a:t>
            </a:r>
            <a:r>
              <a:rPr lang="en-US" u="sng" dirty="0">
                <a:hlinkClick r:id="rId3"/>
              </a:rPr>
              <a:t>http://www.ceh.org/wp-content/uploads/CEH-2015-report_A-Smoking-Gun_-Cancer-Causing-Chemicals-in-E-Cigarettes.pdf</a:t>
            </a:r>
            <a:endParaRPr lang="en-US" dirty="0"/>
          </a:p>
          <a:p>
            <a:pPr marL="174708" indent="-174708">
              <a:buFont typeface="Arial" charset="0"/>
              <a:buChar char="•"/>
            </a:pPr>
            <a:r>
              <a:rPr lang="en-US" dirty="0"/>
              <a:t>Parliament of Canada. (</a:t>
            </a:r>
            <a:r>
              <a:rPr lang="en-US" dirty="0" err="1"/>
              <a:t>n.d.</a:t>
            </a:r>
            <a:r>
              <a:rPr lang="en-US" dirty="0"/>
              <a:t>). </a:t>
            </a:r>
            <a:r>
              <a:rPr lang="en-US" i="1" dirty="0" err="1"/>
              <a:t>Vaping</a:t>
            </a:r>
            <a:r>
              <a:rPr lang="en-US" i="1" dirty="0"/>
              <a:t>: Toward a regulatory framework for e-cigarettes</a:t>
            </a:r>
            <a:r>
              <a:rPr lang="en-US" dirty="0"/>
              <a:t>. Retrieved from </a:t>
            </a:r>
            <a:r>
              <a:rPr lang="en-US" u="sng" dirty="0">
                <a:hlinkClick r:id="rId4"/>
              </a:rPr>
              <a:t>http://www.parl.gc.ca/HousePublications/Publication.aspx?DocId=7862816&amp;File=18</a:t>
            </a:r>
            <a:r>
              <a:rPr lang="en-US" dirty="0"/>
              <a:t> </a:t>
            </a:r>
          </a:p>
          <a:p>
            <a:pPr marL="174708" indent="-174708">
              <a:buFont typeface="Arial" charset="0"/>
              <a:buChar char="•"/>
            </a:pPr>
            <a:r>
              <a:rPr lang="en-US" dirty="0"/>
              <a:t>UCLA Newsroom. (2011). </a:t>
            </a:r>
            <a:r>
              <a:rPr lang="en-US" i="1" dirty="0"/>
              <a:t>Tobacco smoking impacts teens’ brains, UCLA study shows</a:t>
            </a:r>
            <a:r>
              <a:rPr lang="en-US" dirty="0"/>
              <a:t>. Retrieved from </a:t>
            </a:r>
            <a:r>
              <a:rPr lang="en-US" u="sng" dirty="0">
                <a:hlinkClick r:id="rId5"/>
              </a:rPr>
              <a:t>http://newsroom.ucla.edu/releases/teen-brains-impacted-by-smoking-192660</a:t>
            </a:r>
            <a:r>
              <a:rPr lang="en-US" dirty="0"/>
              <a:t> </a:t>
            </a:r>
          </a:p>
          <a:p>
            <a:pPr marL="174708" indent="-174708">
              <a:buFont typeface="Arial" charset="0"/>
              <a:buChar char="•"/>
            </a:pPr>
            <a:r>
              <a:rPr lang="en-US" dirty="0"/>
              <a:t>University of Michigan. (2015). </a:t>
            </a:r>
            <a:r>
              <a:rPr lang="en-US" i="1" dirty="0"/>
              <a:t>Most youth use e-cigarettes for the novelty, flavors—not to quit smoking.</a:t>
            </a:r>
            <a:r>
              <a:rPr lang="en-US" dirty="0"/>
              <a:t> Retrieved from </a:t>
            </a:r>
            <a:r>
              <a:rPr lang="en-US" u="sng" dirty="0">
                <a:hlinkClick r:id="rId6"/>
              </a:rPr>
              <a:t>http://www.monitoringthefuture.org//pressreleases/15ecigpr_complete.pdf</a:t>
            </a:r>
            <a:r>
              <a:rPr lang="en-US" dirty="0"/>
              <a:t> </a:t>
            </a:r>
          </a:p>
          <a:p>
            <a:r>
              <a:rPr lang="en-US" dirty="0"/>
              <a:t>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19</a:t>
            </a:fld>
            <a:endParaRPr lang="en-US"/>
          </a:p>
        </p:txBody>
      </p:sp>
    </p:spTree>
    <p:extLst>
      <p:ext uri="{BB962C8B-B14F-4D97-AF65-F5344CB8AC3E}">
        <p14:creationId xmlns:p14="http://schemas.microsoft.com/office/powerpoint/2010/main" val="1049883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charset="0"/>
              <a:buChar char="•"/>
              <a:defRPr/>
            </a:pPr>
            <a:r>
              <a:rPr lang="en-US" dirty="0"/>
              <a:t>Ask youth if they have seen or heard of many people who use ESPs.</a:t>
            </a:r>
          </a:p>
        </p:txBody>
      </p:sp>
      <p:sp>
        <p:nvSpPr>
          <p:cNvPr id="4" name="Slide Number Placeholder 3"/>
          <p:cNvSpPr>
            <a:spLocks noGrp="1"/>
          </p:cNvSpPr>
          <p:nvPr>
            <p:ph type="sldNum" sz="quarter" idx="10"/>
          </p:nvPr>
        </p:nvSpPr>
        <p:spPr/>
        <p:txBody>
          <a:bodyPr/>
          <a:lstStyle/>
          <a:p>
            <a:fld id="{D48EBF0C-6A9B-FC43-B7AB-203DF1FF5CBF}" type="slidenum">
              <a:rPr lang="en-US" smtClean="0"/>
              <a:pPr/>
              <a:t>2</a:t>
            </a:fld>
            <a:endParaRPr lang="en-US"/>
          </a:p>
        </p:txBody>
      </p:sp>
    </p:spTree>
    <p:extLst>
      <p:ext uri="{BB962C8B-B14F-4D97-AF65-F5344CB8AC3E}">
        <p14:creationId xmlns:p14="http://schemas.microsoft.com/office/powerpoint/2010/main" val="3146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What is sub ohm </a:t>
            </a:r>
            <a:r>
              <a:rPr lang="en-US" dirty="0" err="1"/>
              <a:t>vaping</a:t>
            </a:r>
            <a:r>
              <a:rPr lang="en-US" dirty="0"/>
              <a:t>?</a:t>
            </a:r>
            <a:endParaRPr lang="en-US" sz="1400" dirty="0"/>
          </a:p>
          <a:p>
            <a:pPr marL="640594" lvl="1" indent="-174708">
              <a:buFont typeface="Arial" charset="0"/>
              <a:buChar char="•"/>
            </a:pPr>
            <a:r>
              <a:rPr lang="en-US" dirty="0"/>
              <a:t>Basically, the idea is to try to produce as much vapor as possible (by trying to reproduce, as close as possible, the effect of dripping but without the inconvenience, using a coil setup that produces next to no resistance and that is less than 1 ohm). </a:t>
            </a:r>
            <a:endParaRPr lang="en-US" sz="1400" dirty="0"/>
          </a:p>
          <a:p>
            <a:pPr marL="174708" indent="-174708">
              <a:buFont typeface="Arial" charset="0"/>
              <a:buChar char="•"/>
            </a:pPr>
            <a:r>
              <a:rPr lang="en-US" b="1" dirty="0"/>
              <a:t>Thermal runaway: </a:t>
            </a:r>
            <a:r>
              <a:rPr lang="en-US" dirty="0"/>
              <a:t>A chemical reaction that produces heat, which triggers another chemical reaction, which produces more heat—and so on.</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20</a:t>
            </a:fld>
            <a:endParaRPr lang="en-US"/>
          </a:p>
        </p:txBody>
      </p:sp>
    </p:spTree>
    <p:extLst>
      <p:ext uri="{BB962C8B-B14F-4D97-AF65-F5344CB8AC3E}">
        <p14:creationId xmlns:p14="http://schemas.microsoft.com/office/powerpoint/2010/main" val="558535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ESPs are at risk of catching on fire, and their battery chargers are known to explode, especially the cigarette-like ESPs or those that have been modified.</a:t>
            </a:r>
            <a:endParaRPr lang="en-US" sz="1400" dirty="0"/>
          </a:p>
          <a:p>
            <a:pPr marL="174708" indent="-174708">
              <a:buFont typeface="Arial" charset="0"/>
              <a:buChar char="•"/>
            </a:pPr>
            <a:r>
              <a:rPr lang="en-US" dirty="0"/>
              <a:t>There are many reports of users around the world being severely burned from their ESP. Some have even died as a result of their injuries.</a:t>
            </a:r>
            <a:endParaRPr lang="en-US" sz="1400" dirty="0"/>
          </a:p>
          <a:p>
            <a:pPr marL="640594" lvl="1" indent="-174708">
              <a:buFont typeface="Arial" charset="0"/>
              <a:buChar char="•"/>
            </a:pPr>
            <a:r>
              <a:rPr lang="en-US" dirty="0"/>
              <a:t>In January, a teenager in </a:t>
            </a:r>
            <a:r>
              <a:rPr lang="en-US" dirty="0" err="1"/>
              <a:t>Lethbridge</a:t>
            </a:r>
            <a:r>
              <a:rPr lang="en-US" dirty="0"/>
              <a:t> was smoking an e-cigarette when it exploded in his mouth, leaving first- and second-degree burns on his face.</a:t>
            </a:r>
            <a:endParaRPr lang="en-US" sz="1400" dirty="0"/>
          </a:p>
          <a:p>
            <a:pPr marL="174708" indent="-174708">
              <a:buFont typeface="Arial" charset="0"/>
              <a:buChar char="•"/>
            </a:pPr>
            <a:r>
              <a:rPr lang="en-US" dirty="0"/>
              <a:t>The U.S. and Canadian departments of transportation have ruled that e-cigarettes pose a fire risk, and therefore cannot be packed in checked luggage. (They must be carried inside the aircraft cabin instead.)</a:t>
            </a:r>
            <a:endParaRPr lang="en-US" sz="1400" dirty="0"/>
          </a:p>
          <a:p>
            <a:pPr marL="640594" lvl="1" indent="-174708">
              <a:buFont typeface="Arial" charset="0"/>
              <a:buChar char="•"/>
            </a:pPr>
            <a:r>
              <a:rPr lang="en-US" dirty="0"/>
              <a:t>There have been several incidents of e-cigarettes overheating or catching fire when the heating element was accidentally activated.</a:t>
            </a:r>
            <a:endParaRPr lang="en-US" sz="1400" dirty="0"/>
          </a:p>
          <a:p>
            <a:pPr marL="174708" indent="-174708">
              <a:buFont typeface="Arial" charset="0"/>
              <a:buChar char="•"/>
            </a:pPr>
            <a:r>
              <a:rPr lang="en-US" dirty="0"/>
              <a:t>These products should not be left unattended when charging anywhere, especially in a vehicle.</a:t>
            </a:r>
            <a:endParaRPr lang="en-US" sz="1400" dirty="0"/>
          </a:p>
          <a:p>
            <a:r>
              <a:rPr lang="en-US" dirty="0"/>
              <a:t> </a:t>
            </a:r>
            <a:endParaRPr lang="en-US" sz="1400" dirty="0"/>
          </a:p>
          <a:p>
            <a:r>
              <a:rPr lang="en-US" dirty="0"/>
              <a:t>Sources:</a:t>
            </a:r>
            <a:endParaRPr lang="en-US" sz="1400" dirty="0"/>
          </a:p>
          <a:p>
            <a:pPr marL="232943" indent="-232943">
              <a:buFont typeface="+mj-lt"/>
              <a:buAutoNum type="arabicPeriod"/>
            </a:pPr>
            <a:r>
              <a:rPr lang="en-US" dirty="0"/>
              <a:t>Abram, S. (2015, November 19.) 3 men severely burned when e-cigarette batteries explode file lawsuit. </a:t>
            </a:r>
            <a:r>
              <a:rPr lang="en-US" i="1" dirty="0"/>
              <a:t>Los Angeles Daily News</a:t>
            </a:r>
            <a:r>
              <a:rPr lang="en-US" dirty="0"/>
              <a:t>. Retrieved from </a:t>
            </a:r>
            <a:r>
              <a:rPr lang="en-US" u="sng" dirty="0">
                <a:hlinkClick r:id="rId3"/>
              </a:rPr>
              <a:t>http://www.dailynews.com/general-news/20151119/3-men-severely-burned-when-e-cigarette-batteries-explode-file-lawsuit</a:t>
            </a:r>
            <a:r>
              <a:rPr lang="en-US" dirty="0"/>
              <a:t> </a:t>
            </a:r>
            <a:endParaRPr lang="en-US" sz="1400" dirty="0"/>
          </a:p>
          <a:p>
            <a:pPr marL="232943" indent="-232943">
              <a:buFont typeface="+mj-lt"/>
              <a:buAutoNum type="arabicPeriod"/>
            </a:pPr>
            <a:r>
              <a:rPr lang="en-US" dirty="0" err="1"/>
              <a:t>Fausto</a:t>
            </a:r>
            <a:r>
              <a:rPr lang="en-US" dirty="0"/>
              <a:t>, A. (2016, March 23.) Orange Coast College student gets 2nd-degree burns after e-cigarette batteries ignite in pocket. </a:t>
            </a:r>
            <a:r>
              <a:rPr lang="en-US" i="1" dirty="0"/>
              <a:t>Orange County Register. </a:t>
            </a:r>
            <a:r>
              <a:rPr lang="en-US" dirty="0"/>
              <a:t>Retrieved from </a:t>
            </a:r>
            <a:r>
              <a:rPr lang="en-US" u="sng" dirty="0">
                <a:hlinkClick r:id="rId4"/>
              </a:rPr>
              <a:t>http://www.ocregister.com/articles/batteries-709292-coates-fire.html</a:t>
            </a:r>
            <a:r>
              <a:rPr lang="en-US" dirty="0"/>
              <a:t> </a:t>
            </a:r>
            <a:endParaRPr lang="en-US" sz="1400" dirty="0"/>
          </a:p>
          <a:p>
            <a:pPr marL="232943" indent="-232943">
              <a:buFont typeface="+mj-lt"/>
              <a:buAutoNum type="arabicPeriod"/>
            </a:pPr>
            <a:r>
              <a:rPr lang="en-US" dirty="0"/>
              <a:t>Ismail, A. (2014, October 6.) E-cigarette explodes, killing smoker. </a:t>
            </a:r>
            <a:r>
              <a:rPr lang="en-US" i="1" dirty="0"/>
              <a:t>Borneo Post</a:t>
            </a:r>
            <a:r>
              <a:rPr lang="en-US" dirty="0"/>
              <a:t>. Retrieved from </a:t>
            </a:r>
            <a:r>
              <a:rPr lang="en-US" u="sng" dirty="0">
                <a:hlinkClick r:id="rId5"/>
              </a:rPr>
              <a:t>http://www.theborneopost.com/2014/10/06/e-cigarette-explodes-killing-smoker/</a:t>
            </a:r>
            <a:r>
              <a:rPr lang="en-US" dirty="0"/>
              <a:t> </a:t>
            </a:r>
            <a:endParaRPr lang="en-US" sz="1400" dirty="0"/>
          </a:p>
          <a:p>
            <a:pPr marL="232943" indent="-232943">
              <a:buFont typeface="+mj-lt"/>
              <a:buAutoNum type="arabicPeriod"/>
            </a:pPr>
            <a:r>
              <a:rPr lang="en-US" dirty="0" err="1"/>
              <a:t>Nsubuga</a:t>
            </a:r>
            <a:r>
              <a:rPr lang="en-US" dirty="0"/>
              <a:t>, J. (2014, April 8.) E-cigarette explodes in barmaid’s face after being put on iPad charger. </a:t>
            </a:r>
            <a:r>
              <a:rPr lang="en-US" i="1" dirty="0"/>
              <a:t>Metro UK. </a:t>
            </a:r>
            <a:r>
              <a:rPr lang="en-US" dirty="0"/>
              <a:t>Retrieved from </a:t>
            </a:r>
            <a:r>
              <a:rPr lang="en-US" u="sng" dirty="0">
                <a:hlinkClick r:id="rId6"/>
              </a:rPr>
              <a:t>http://metro.co.uk/2014/04/08/video-e-cigarette-explodes-in-barmaids-face-after-being-put-on-ipad-charger-4692238/</a:t>
            </a:r>
            <a:r>
              <a:rPr lang="en-US" dirty="0"/>
              <a:t> </a:t>
            </a:r>
            <a:endParaRPr lang="en-US" sz="1400" dirty="0"/>
          </a:p>
          <a:p>
            <a:pPr marL="232943" indent="-232943">
              <a:buFont typeface="+mj-lt"/>
              <a:buAutoNum type="arabicPeriod"/>
            </a:pPr>
            <a:r>
              <a:rPr lang="en-US" dirty="0"/>
              <a:t>Rudy, S. F., &amp; </a:t>
            </a:r>
            <a:r>
              <a:rPr lang="en-US" dirty="0" err="1"/>
              <a:t>Durmowicz</a:t>
            </a:r>
            <a:r>
              <a:rPr lang="en-US" dirty="0"/>
              <a:t>, E. L. (2016). Electronic nicotine delivery systems: overheating, fires and explosions. </a:t>
            </a:r>
            <a:r>
              <a:rPr lang="en-US" i="1" dirty="0"/>
              <a:t>Tobacco Control</a:t>
            </a:r>
            <a:r>
              <a:rPr lang="en-US" dirty="0"/>
              <a:t>.</a:t>
            </a:r>
            <a:r>
              <a:rPr lang="en-US" i="1" dirty="0"/>
              <a:t> </a:t>
            </a:r>
            <a:r>
              <a:rPr lang="en-US" dirty="0"/>
              <a:t>doi:10.1136/tobaccocontrol-2015-052626</a:t>
            </a:r>
            <a:endParaRPr lang="en-US" sz="1400" dirty="0"/>
          </a:p>
          <a:p>
            <a:pPr marL="232943" indent="-232943">
              <a:buFont typeface="+mj-lt"/>
              <a:buAutoNum type="arabicPeriod"/>
            </a:pPr>
            <a:r>
              <a:rPr lang="en-US" dirty="0"/>
              <a:t>Tams, K. (2016, January 26.) Alberta teen injured after he says e-cigarette exploded. </a:t>
            </a:r>
            <a:r>
              <a:rPr lang="en-US" i="1" dirty="0"/>
              <a:t>Global News Edmonton</a:t>
            </a:r>
            <a:r>
              <a:rPr lang="en-US" dirty="0"/>
              <a:t>. Retrieved from </a:t>
            </a:r>
            <a:r>
              <a:rPr lang="en-US" u="sng" dirty="0">
                <a:hlinkClick r:id="rId7"/>
              </a:rPr>
              <a:t>http://globalnews.ca/news/2479197/alberta-teen-injured-after-he-says-e-cigarette-exploded/</a:t>
            </a:r>
            <a:r>
              <a:rPr lang="en-US" dirty="0"/>
              <a:t> </a:t>
            </a:r>
            <a:endParaRPr lang="en-US" sz="1400" dirty="0"/>
          </a:p>
          <a:p>
            <a:pPr marL="232943" indent="-232943">
              <a:buFont typeface="+mj-lt"/>
              <a:buAutoNum type="arabicPeriod"/>
            </a:pPr>
            <a:r>
              <a:rPr lang="en-US" dirty="0"/>
              <a:t>Transport Canada. (2015). </a:t>
            </a:r>
            <a:r>
              <a:rPr lang="en-US" i="1" dirty="0"/>
              <a:t>Fire risk of electronic cigarettes in checked baggage on board an aircraft</a:t>
            </a:r>
            <a:r>
              <a:rPr lang="en-US" dirty="0"/>
              <a:t>. Retrieved from </a:t>
            </a:r>
            <a:r>
              <a:rPr lang="en-US" u="sng" dirty="0">
                <a:hlinkClick r:id="rId8"/>
              </a:rPr>
              <a:t>https://www.tc.gc.ca/eng/tdg/publications-alerts-menu-1223.html</a:t>
            </a:r>
            <a:r>
              <a:rPr lang="en-US" dirty="0"/>
              <a:t> </a:t>
            </a:r>
            <a:endParaRPr lang="en-US" sz="1400" dirty="0"/>
          </a:p>
          <a:p>
            <a:pPr marL="232943" indent="-232943">
              <a:buFont typeface="+mj-lt"/>
              <a:buAutoNum type="arabicPeriod"/>
            </a:pPr>
            <a:r>
              <a:rPr lang="en-US" dirty="0"/>
              <a:t>U.S. Department of Transportation. (2015). </a:t>
            </a:r>
            <a:r>
              <a:rPr lang="en-US" i="1" dirty="0"/>
              <a:t>DOT issues new flight safety rule for e-cigarettes</a:t>
            </a:r>
            <a:r>
              <a:rPr lang="en-US" dirty="0"/>
              <a:t>. Retrieved from </a:t>
            </a:r>
            <a:r>
              <a:rPr lang="en-US" u="sng" dirty="0">
                <a:hlinkClick r:id="rId9"/>
              </a:rPr>
              <a:t>https://www.transportation.gov/briefing-room/dot-issues-new-flight-safety-rule-e-cigarettes</a:t>
            </a:r>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21</a:t>
            </a:fld>
            <a:endParaRPr lang="en-US"/>
          </a:p>
        </p:txBody>
      </p:sp>
    </p:spTree>
    <p:extLst>
      <p:ext uri="{BB962C8B-B14F-4D97-AF65-F5344CB8AC3E}">
        <p14:creationId xmlns:p14="http://schemas.microsoft.com/office/powerpoint/2010/main" val="365689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The liquid nicotine in e-cigarettes is usually </a:t>
            </a:r>
            <a:r>
              <a:rPr lang="en-US" b="1" dirty="0"/>
              <a:t>nicotine sulfate</a:t>
            </a:r>
            <a:r>
              <a:rPr lang="en-US" dirty="0"/>
              <a:t>—a powerful neurotoxin.</a:t>
            </a:r>
            <a:endParaRPr lang="en-US" sz="1400" dirty="0"/>
          </a:p>
          <a:p>
            <a:pPr marL="640594" lvl="1" indent="-174708">
              <a:buFont typeface="Arial" charset="0"/>
              <a:buChar char="•"/>
            </a:pPr>
            <a:r>
              <a:rPr lang="en-US" dirty="0"/>
              <a:t>This can poison a child or a pet if they inhale the </a:t>
            </a:r>
            <a:r>
              <a:rPr lang="en-US" dirty="0" err="1"/>
              <a:t>vapour</a:t>
            </a:r>
            <a:r>
              <a:rPr lang="en-US" dirty="0"/>
              <a:t>, swallow the liquid, or spill the liquid onto their skin.</a:t>
            </a:r>
            <a:endParaRPr lang="en-US" sz="1400" dirty="0"/>
          </a:p>
          <a:p>
            <a:pPr marL="640594" lvl="1" indent="-174708">
              <a:buFont typeface="Arial" charset="0"/>
              <a:buChar char="•"/>
            </a:pPr>
            <a:r>
              <a:rPr lang="en-US" dirty="0"/>
              <a:t>If this happens, call poison control immediately.</a:t>
            </a:r>
            <a:endParaRPr lang="en-US" sz="1400" dirty="0"/>
          </a:p>
          <a:p>
            <a:pPr marL="640594" lvl="1" indent="-174708">
              <a:buFont typeface="Arial" charset="0"/>
              <a:buChar char="•"/>
            </a:pPr>
            <a:r>
              <a:rPr lang="en-US" dirty="0"/>
              <a:t>Liquid nicotine should be stored and disposed of as a poison.</a:t>
            </a:r>
            <a:endParaRPr lang="en-US" sz="1400" dirty="0"/>
          </a:p>
          <a:p>
            <a:pPr marL="174708" indent="-174708">
              <a:buFont typeface="Arial" charset="0"/>
              <a:buChar char="•"/>
            </a:pPr>
            <a:r>
              <a:rPr lang="en-US" dirty="0"/>
              <a:t>E-cigarettes account for more and more cigarette-related exposure calls to U.S. poison control </a:t>
            </a:r>
            <a:r>
              <a:rPr lang="en-US" dirty="0" err="1"/>
              <a:t>centres</a:t>
            </a:r>
            <a:r>
              <a:rPr lang="en-US" dirty="0"/>
              <a:t>—from 0.3% in September 2010 to 41.7% in February 2014. </a:t>
            </a:r>
            <a:endParaRPr lang="en-US" sz="1400" dirty="0"/>
          </a:p>
          <a:p>
            <a:pPr marL="640594" lvl="1" indent="-174708">
              <a:buFont typeface="Arial" charset="0"/>
              <a:buChar char="•"/>
            </a:pPr>
            <a:r>
              <a:rPr lang="en-US" dirty="0"/>
              <a:t>From September 2010 to February 2014, U.S. poison centers reported 2,405 e-cigarette exposure calls and 16,248 cigarette exposure calls. </a:t>
            </a:r>
            <a:endParaRPr lang="en-US" sz="1400" dirty="0"/>
          </a:p>
          <a:p>
            <a:pPr marL="640594" lvl="1" indent="-174708">
              <a:buFont typeface="Arial" charset="0"/>
              <a:buChar char="•"/>
            </a:pPr>
            <a:r>
              <a:rPr lang="en-US" dirty="0"/>
              <a:t>Among the 9,839 exposure calls that gave information about the severity of adverse health effects, e-cigarette exposure calls were more likely to report an adverse health effect after exposure than cigarette exposure calls (57.8% versus 36.0%).</a:t>
            </a:r>
            <a:endParaRPr lang="en-US" sz="1400" dirty="0"/>
          </a:p>
          <a:p>
            <a:r>
              <a:rPr lang="en-US" dirty="0"/>
              <a:t> </a:t>
            </a:r>
            <a:endParaRPr lang="en-US" sz="1400" dirty="0"/>
          </a:p>
          <a:p>
            <a:r>
              <a:rPr lang="en-US" dirty="0"/>
              <a:t>Source:</a:t>
            </a:r>
            <a:endParaRPr lang="en-US" sz="1400" dirty="0"/>
          </a:p>
          <a:p>
            <a:pPr marL="232943" indent="-232943">
              <a:buFont typeface="+mj-lt"/>
              <a:buAutoNum type="arabicPeriod"/>
            </a:pPr>
            <a:r>
              <a:rPr lang="en-US" dirty="0"/>
              <a:t>Centers for Disease Control and Prevention. (2014). Notes from the field: Calls to poison centers for exposures to electronic cigarettes—United States, September 2010–February 2014. </a:t>
            </a:r>
            <a:r>
              <a:rPr lang="en-US" i="1" dirty="0"/>
              <a:t>Morbidity and Mortality Weekly Report, 63</a:t>
            </a:r>
            <a:r>
              <a:rPr lang="en-US" dirty="0"/>
              <a:t>(13), 292–293. Retrieved from </a:t>
            </a:r>
            <a:r>
              <a:rPr lang="en-US" u="sng" dirty="0">
                <a:hlinkClick r:id="rId3"/>
              </a:rPr>
              <a:t>http://www.cdc.gov/mmwr/preview/mmwrhtml/mm6313a4.htm</a:t>
            </a:r>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22</a:t>
            </a:fld>
            <a:endParaRPr lang="en-US"/>
          </a:p>
        </p:txBody>
      </p:sp>
    </p:spTree>
    <p:extLst>
      <p:ext uri="{BB962C8B-B14F-4D97-AF65-F5344CB8AC3E}">
        <p14:creationId xmlns:p14="http://schemas.microsoft.com/office/powerpoint/2010/main" val="6800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Some studies have found that adolescents who use e-cigarettes are more likely to start smoking cigarettes. </a:t>
            </a:r>
          </a:p>
          <a:p>
            <a:pPr marL="174708" indent="-174708">
              <a:buFont typeface="Arial" charset="0"/>
              <a:buChar char="•"/>
            </a:pPr>
            <a:r>
              <a:rPr lang="en-US" dirty="0"/>
              <a:t>Policies restricting youth access to e-cigarettes make sense from a public-health standpoint.</a:t>
            </a:r>
          </a:p>
          <a:p>
            <a:pPr marL="174708" indent="-174708">
              <a:buFont typeface="Arial" charset="0"/>
              <a:buChar char="•"/>
            </a:pPr>
            <a:r>
              <a:rPr lang="en-US" dirty="0"/>
              <a:t>E-cigarettes should not be sold to youth, and perhaps also not to tobacco users who think they will reduce harm or help them quit tobacco.</a:t>
            </a:r>
          </a:p>
          <a:p>
            <a:r>
              <a:rPr lang="en-US" dirty="0"/>
              <a:t> </a:t>
            </a:r>
          </a:p>
          <a:p>
            <a:r>
              <a:rPr lang="en-US" dirty="0"/>
              <a:t>Sources:</a:t>
            </a:r>
          </a:p>
          <a:p>
            <a:pPr marL="232943" indent="-232943">
              <a:buFont typeface="+mj-lt"/>
              <a:buAutoNum type="arabicPeriod"/>
            </a:pPr>
            <a:r>
              <a:rPr lang="en-US" dirty="0"/>
              <a:t>NYU </a:t>
            </a:r>
            <a:r>
              <a:rPr lang="en-US" dirty="0" err="1"/>
              <a:t>Langone</a:t>
            </a:r>
            <a:r>
              <a:rPr lang="en-US" dirty="0"/>
              <a:t> Medical Center. (2015). </a:t>
            </a:r>
            <a:r>
              <a:rPr lang="en-US" i="1" dirty="0"/>
              <a:t>Use of e-cigarettes and alternative tobacco products may lead to increased tobacco use</a:t>
            </a:r>
            <a:r>
              <a:rPr lang="en-US" dirty="0"/>
              <a:t>. Retrieved from </a:t>
            </a:r>
            <a:r>
              <a:rPr lang="en-US" u="sng" dirty="0">
                <a:hlinkClick r:id="rId3"/>
              </a:rPr>
              <a:t>http://www.eurekalert.org/pub_releases/2015-10/nlmc-uoe101315.php</a:t>
            </a:r>
            <a:r>
              <a:rPr lang="en-US" dirty="0"/>
              <a:t> </a:t>
            </a:r>
          </a:p>
          <a:p>
            <a:pPr marL="232943" indent="-232943">
              <a:buFont typeface="+mj-lt"/>
              <a:buAutoNum type="arabicPeriod"/>
            </a:pPr>
            <a:r>
              <a:rPr lang="en-US" dirty="0" err="1"/>
              <a:t>Primack</a:t>
            </a:r>
            <a:r>
              <a:rPr lang="en-US" dirty="0"/>
              <a:t>, B. A., </a:t>
            </a:r>
            <a:r>
              <a:rPr lang="en-US" dirty="0" err="1"/>
              <a:t>Soneji</a:t>
            </a:r>
            <a:r>
              <a:rPr lang="en-US" dirty="0"/>
              <a:t>, S., </a:t>
            </a:r>
            <a:r>
              <a:rPr lang="en-US" dirty="0" err="1"/>
              <a:t>Stoolmiller</a:t>
            </a:r>
            <a:r>
              <a:rPr lang="en-US" dirty="0"/>
              <a:t>, M., Fine, M. J., &amp; Sargent, J. D. (2015). Progression to traditional cigarette smoking after electronic cigarette use among U.S. adolescents and young adults.</a:t>
            </a:r>
            <a:r>
              <a:rPr lang="en-US" b="1" dirty="0"/>
              <a:t> </a:t>
            </a:r>
            <a:r>
              <a:rPr lang="en-US" i="1" dirty="0"/>
              <a:t>JAMA Pediatrics, 169</a:t>
            </a:r>
            <a:r>
              <a:rPr lang="en-US" dirty="0"/>
              <a:t>(11)</a:t>
            </a:r>
            <a:r>
              <a:rPr lang="en-US" i="1" dirty="0"/>
              <a:t>, </a:t>
            </a:r>
            <a:r>
              <a:rPr lang="en-US" dirty="0"/>
              <a:t>1018–1023. doi:10.1001/jamapediatrics.2015.1742</a:t>
            </a:r>
          </a:p>
          <a:p>
            <a:pPr marL="232943" indent="-232943">
              <a:buFont typeface="+mj-lt"/>
              <a:buAutoNum type="arabicPeriod"/>
            </a:pPr>
            <a:r>
              <a:rPr lang="en-US" dirty="0"/>
              <a:t>University of Michigan. (2015). </a:t>
            </a:r>
            <a:r>
              <a:rPr lang="en-US" i="1" dirty="0"/>
              <a:t>Most youth use e-cigarettes for the novelty, flavors—not to quit smoking.</a:t>
            </a:r>
            <a:r>
              <a:rPr lang="en-US" dirty="0"/>
              <a:t> Retrieved from </a:t>
            </a:r>
            <a:r>
              <a:rPr lang="en-US" u="sng" dirty="0">
                <a:hlinkClick r:id="rId4"/>
              </a:rPr>
              <a:t>http://www.monitoringthefuture.org//pressreleases/15ecigpr_complete.pdf</a:t>
            </a:r>
            <a:r>
              <a:rPr lang="en-US" dirty="0"/>
              <a:t> </a:t>
            </a:r>
          </a:p>
          <a:p>
            <a:pPr marL="232943" indent="-232943">
              <a:buFont typeface="+mj-lt"/>
              <a:buAutoNum type="arabicPeriod"/>
            </a:pPr>
            <a:r>
              <a:rPr lang="en-US" dirty="0"/>
              <a:t>Wills, T. A., Knight, R., Sargent, J. D., Gibbons, F. X., Pagano, I., &amp; Williams, R. J. (2016). Longitudinal study of e-cigarette use and onset of cigarette smoking among high school students in Hawaii. </a:t>
            </a:r>
            <a:r>
              <a:rPr lang="en-US" i="1" dirty="0"/>
              <a:t>Tobacco Control</a:t>
            </a:r>
            <a:r>
              <a:rPr lang="en-US" dirty="0"/>
              <a:t>. doi:10.1136/tobaccocontrol-2015-052705 </a:t>
            </a:r>
          </a:p>
          <a:p>
            <a:pPr marL="232943" indent="-232943">
              <a:buFont typeface="+mj-lt"/>
              <a:buAutoNum type="arabicPeriod"/>
            </a:pPr>
            <a:r>
              <a:rPr lang="en-US" dirty="0"/>
              <a:t>Wills, T. A., Knight, R., Williams, R. J., Pagano, I., &amp; Sargent, J. D. (2015). Risk factors for exclusive e-cigarette use and dual e-cigarette use and tobacco use in adolescents. </a:t>
            </a:r>
            <a:r>
              <a:rPr lang="en-US" i="1" dirty="0"/>
              <a:t>Pediatrics, 135</a:t>
            </a:r>
            <a:r>
              <a:rPr lang="en-US" dirty="0"/>
              <a:t>(1), e43–e51.</a:t>
            </a:r>
          </a:p>
          <a:p>
            <a:pPr marL="232943" indent="-232943">
              <a:buFont typeface="+mj-lt"/>
              <a:buAutoNum type="arabicPeriod"/>
            </a:pPr>
            <a:r>
              <a:rPr lang="en-US" dirty="0"/>
              <a:t>Wills, T. A., Sargent, J. D., Knight, R., Pagano, I., &amp; Gibbons, F. X. (2015). E-cigarette use and willingness to smoke: A sample of adolescent non-smokers. </a:t>
            </a:r>
            <a:r>
              <a:rPr lang="en-US" i="1" dirty="0"/>
              <a:t>Tobacco Control</a:t>
            </a:r>
            <a:r>
              <a:rPr lang="en-US" dirty="0"/>
              <a:t>. doi:10.1136/tobaccocontrol-2015-052349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23</a:t>
            </a:fld>
            <a:endParaRPr lang="en-US"/>
          </a:p>
        </p:txBody>
      </p:sp>
    </p:spTree>
    <p:extLst>
      <p:ext uri="{BB962C8B-B14F-4D97-AF65-F5344CB8AC3E}">
        <p14:creationId xmlns:p14="http://schemas.microsoft.com/office/powerpoint/2010/main" val="96944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More research is needed to understand the impact of fetuses being exposed to e-cigarettes over time.</a:t>
            </a:r>
          </a:p>
          <a:p>
            <a:r>
              <a:rPr lang="en-US" b="1" dirty="0"/>
              <a:t> </a:t>
            </a:r>
            <a:endParaRPr lang="en-US" dirty="0"/>
          </a:p>
          <a:p>
            <a:r>
              <a:rPr lang="en-US" dirty="0"/>
              <a:t>Sources:</a:t>
            </a:r>
          </a:p>
          <a:p>
            <a:pPr marL="232943" indent="-232943">
              <a:buFont typeface="+mj-lt"/>
              <a:buAutoNum type="arabicPeriod"/>
            </a:pPr>
            <a:r>
              <a:rPr lang="en-US" dirty="0"/>
              <a:t>American Pregnancy Association. (2015). </a:t>
            </a:r>
            <a:r>
              <a:rPr lang="en-US" i="1" dirty="0"/>
              <a:t>Electronic cigarettes and pregnancy. </a:t>
            </a:r>
            <a:r>
              <a:rPr lang="en-US" dirty="0"/>
              <a:t>Retrieved from </a:t>
            </a:r>
            <a:r>
              <a:rPr lang="en-US" u="sng" dirty="0">
                <a:hlinkClick r:id="rId3"/>
              </a:rPr>
              <a:t>http://americanpregnancy.org/is-it-safe/electronic-cigarettes-and-pregnancy/</a:t>
            </a:r>
            <a:r>
              <a:rPr lang="en-US" dirty="0"/>
              <a:t> </a:t>
            </a:r>
          </a:p>
          <a:p>
            <a:pPr marL="232943" indent="-232943">
              <a:buFont typeface="+mj-lt"/>
              <a:buAutoNum type="arabicPeriod"/>
            </a:pPr>
            <a:r>
              <a:rPr lang="en-US" dirty="0"/>
              <a:t>Center for Environmental Health. (2015</a:t>
            </a:r>
            <a:r>
              <a:rPr lang="en-US" i="1" dirty="0"/>
              <a:t>). A smoking gun: Cancer-causing chemicals in e-cigarettes</a:t>
            </a:r>
            <a:r>
              <a:rPr lang="en-US" dirty="0"/>
              <a:t>. Retrieved from </a:t>
            </a:r>
            <a:r>
              <a:rPr lang="en-US" u="sng" dirty="0">
                <a:hlinkClick r:id="rId4"/>
              </a:rPr>
              <a:t>http://www.ceh.org/wp-content/uploads/CEH-2015-report_A-Smoking-Gun_-Cancer-Causing-Chemicals-in-E-Cigarettes.pdf</a:t>
            </a:r>
            <a:r>
              <a:rPr lang="en-US" dirty="0"/>
              <a:t> </a:t>
            </a:r>
          </a:p>
          <a:p>
            <a:pPr marL="232943" indent="-232943">
              <a:buFont typeface="+mj-lt"/>
              <a:buAutoNum type="arabicPeriod"/>
            </a:pPr>
            <a:r>
              <a:rPr lang="en-US" dirty="0"/>
              <a:t>Chapman, Ron, MD, MPH (2015). State Health Officer’s Report on E-Cigarettes: A Community Health Threat. </a:t>
            </a:r>
            <a:r>
              <a:rPr lang="en-US" i="1" dirty="0"/>
              <a:t>California Department of Public Health. </a:t>
            </a:r>
            <a:r>
              <a:rPr lang="en-US" dirty="0"/>
              <a:t>January 2015.</a:t>
            </a:r>
          </a:p>
          <a:p>
            <a:pPr marL="232943" indent="-232943">
              <a:buFont typeface="+mj-lt"/>
              <a:buAutoNum type="arabicPeriod"/>
            </a:pPr>
            <a:r>
              <a:rPr lang="en-US" dirty="0" err="1"/>
              <a:t>Etter</a:t>
            </a:r>
            <a:r>
              <a:rPr lang="en-US" dirty="0"/>
              <a:t>, J. F., </a:t>
            </a:r>
            <a:r>
              <a:rPr lang="en-US" dirty="0" err="1"/>
              <a:t>Bullen</a:t>
            </a:r>
            <a:r>
              <a:rPr lang="en-US" dirty="0"/>
              <a:t>, C., </a:t>
            </a:r>
            <a:r>
              <a:rPr lang="en-US" dirty="0" err="1"/>
              <a:t>Flouris</a:t>
            </a:r>
            <a:r>
              <a:rPr lang="en-US" dirty="0"/>
              <a:t>, A. D., </a:t>
            </a:r>
            <a:r>
              <a:rPr lang="en-US" dirty="0" err="1"/>
              <a:t>Laugesen</a:t>
            </a:r>
            <a:r>
              <a:rPr lang="en-US" dirty="0"/>
              <a:t>, M., &amp; </a:t>
            </a:r>
            <a:r>
              <a:rPr lang="en-US" dirty="0" err="1"/>
              <a:t>Eissenberg</a:t>
            </a:r>
            <a:r>
              <a:rPr lang="en-US" dirty="0"/>
              <a:t>, T. (2011). Electronic nicotine delivery systems: A research agenda. </a:t>
            </a:r>
            <a:r>
              <a:rPr lang="en-US" i="1" dirty="0"/>
              <a:t>Tobacco Control, 20</a:t>
            </a:r>
            <a:r>
              <a:rPr lang="en-US" dirty="0"/>
              <a:t>(3), 243–248. Retrieved from </a:t>
            </a:r>
            <a:r>
              <a:rPr lang="en-US" u="sng" dirty="0">
                <a:hlinkClick r:id="rId5"/>
              </a:rPr>
              <a:t>http://www.ncbi.nlm.nih.gov/pubmed/21415064</a:t>
            </a:r>
            <a:r>
              <a:rPr lang="en-US" dirty="0"/>
              <a:t>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24</a:t>
            </a:fld>
            <a:endParaRPr lang="en-US"/>
          </a:p>
        </p:txBody>
      </p:sp>
    </p:spTree>
    <p:extLst>
      <p:ext uri="{BB962C8B-B14F-4D97-AF65-F5344CB8AC3E}">
        <p14:creationId xmlns:p14="http://schemas.microsoft.com/office/powerpoint/2010/main" val="1910127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For instance, the bylaw in Red Deer bans the use of ESPs in all indoor and outdoor areas where smoking is also banned.</a:t>
            </a:r>
            <a:endParaRPr lang="en-US" sz="1400" dirty="0"/>
          </a:p>
          <a:p>
            <a:pPr marL="174708" indent="-174708">
              <a:buFont typeface="Arial" charset="0"/>
              <a:buChar char="•"/>
            </a:pPr>
            <a:r>
              <a:rPr lang="en-US" dirty="0"/>
              <a:t>It also bans ESP use on public patios, café sidewalks, and certain areas where children may be present, including</a:t>
            </a:r>
            <a:endParaRPr lang="en-US" sz="1400" dirty="0"/>
          </a:p>
          <a:p>
            <a:pPr marL="640594" lvl="1" indent="-174708">
              <a:buFont typeface="Arial" charset="0"/>
              <a:buChar char="•"/>
            </a:pPr>
            <a:r>
              <a:rPr lang="en-US" dirty="0"/>
              <a:t>playgrounds</a:t>
            </a:r>
            <a:endParaRPr lang="en-US" sz="1400" dirty="0"/>
          </a:p>
          <a:p>
            <a:pPr marL="640594" lvl="1" indent="-174708">
              <a:buFont typeface="Arial" charset="0"/>
              <a:buChar char="•"/>
            </a:pPr>
            <a:r>
              <a:rPr lang="en-US" dirty="0"/>
              <a:t>skate parts</a:t>
            </a:r>
            <a:endParaRPr lang="en-US" sz="1400" dirty="0"/>
          </a:p>
          <a:p>
            <a:pPr marL="640594" lvl="1" indent="-174708">
              <a:buFont typeface="Arial" charset="0"/>
              <a:buChar char="•"/>
            </a:pPr>
            <a:r>
              <a:rPr lang="en-US" dirty="0"/>
              <a:t>sports fields</a:t>
            </a:r>
            <a:endParaRPr lang="en-US" sz="1400" dirty="0"/>
          </a:p>
          <a:p>
            <a:pPr marL="640594" lvl="1" indent="-174708">
              <a:buFont typeface="Arial" charset="0"/>
              <a:buChar char="•"/>
            </a:pPr>
            <a:r>
              <a:rPr lang="en-US" dirty="0"/>
              <a:t>parade routes</a:t>
            </a:r>
            <a:endParaRPr lang="en-US" sz="1400" dirty="0"/>
          </a:p>
          <a:p>
            <a:pPr marL="640594" lvl="1" indent="-174708">
              <a:buFont typeface="Arial" charset="0"/>
              <a:buChar char="•"/>
            </a:pPr>
            <a:r>
              <a:rPr lang="en-US" dirty="0"/>
              <a:t>festivals</a:t>
            </a:r>
            <a:endParaRPr lang="en-US" sz="1400" dirty="0"/>
          </a:p>
          <a:p>
            <a:pPr marL="640594" lvl="1" indent="-174708">
              <a:buFont typeface="Arial" charset="0"/>
              <a:buChar char="•"/>
            </a:pPr>
            <a:r>
              <a:rPr lang="en-US" dirty="0"/>
              <a:t>water/spray parks</a:t>
            </a:r>
            <a:endParaRPr lang="en-US" sz="1400" dirty="0"/>
          </a:p>
          <a:p>
            <a:pPr marL="174708" indent="-174708">
              <a:buFont typeface="Arial" charset="0"/>
              <a:buChar char="•"/>
            </a:pPr>
            <a:r>
              <a:rPr lang="en-US" dirty="0"/>
              <a:t>The lack of regulation in other places allows </a:t>
            </a:r>
            <a:r>
              <a:rPr lang="en-US" dirty="0" err="1"/>
              <a:t>vape</a:t>
            </a:r>
            <a:r>
              <a:rPr lang="en-US" dirty="0"/>
              <a:t> shops to host public cloud-chasing events, which appeal to youth.</a:t>
            </a:r>
            <a:endParaRPr lang="en-US" sz="1400" dirty="0"/>
          </a:p>
          <a:p>
            <a:r>
              <a:rPr lang="en-US" dirty="0"/>
              <a:t> </a:t>
            </a:r>
            <a:endParaRPr lang="en-US" sz="1400" dirty="0"/>
          </a:p>
          <a:p>
            <a:r>
              <a:rPr lang="en-US" dirty="0"/>
              <a:t>Source:</a:t>
            </a:r>
            <a:endParaRPr lang="en-US" sz="1400" dirty="0"/>
          </a:p>
          <a:p>
            <a:pPr marL="232943" indent="-232943">
              <a:buFont typeface="+mj-lt"/>
              <a:buAutoNum type="arabicPeriod"/>
            </a:pPr>
            <a:r>
              <a:rPr lang="en-US" dirty="0"/>
              <a:t>World Health Organization. (2014). </a:t>
            </a:r>
            <a:r>
              <a:rPr lang="en-US" i="1" dirty="0"/>
              <a:t>Backgrounder on WHO report on regulation of e-cigarettes and similar products</a:t>
            </a:r>
            <a:r>
              <a:rPr lang="en-US" dirty="0"/>
              <a:t>. Retrieved from </a:t>
            </a:r>
            <a:r>
              <a:rPr lang="en-US" u="sng" dirty="0">
                <a:hlinkClick r:id="rId3"/>
              </a:rPr>
              <a:t>http://www.who.int/nmh/events/2014/backgrounder-e-cigarettes/en/</a:t>
            </a:r>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25</a:t>
            </a:fld>
            <a:endParaRPr lang="en-US"/>
          </a:p>
        </p:txBody>
      </p:sp>
    </p:spTree>
    <p:extLst>
      <p:ext uri="{BB962C8B-B14F-4D97-AF65-F5344CB8AC3E}">
        <p14:creationId xmlns:p14="http://schemas.microsoft.com/office/powerpoint/2010/main" val="87010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232943" indent="-232943">
              <a:buFont typeface="+mj-lt"/>
              <a:buAutoNum type="arabicPeriod"/>
            </a:pPr>
            <a:r>
              <a:rPr lang="en-US" dirty="0" err="1"/>
              <a:t>MyHealth.Alberta.ca</a:t>
            </a:r>
            <a:r>
              <a:rPr lang="en-US" dirty="0"/>
              <a:t>. (2015). </a:t>
            </a:r>
            <a:r>
              <a:rPr lang="en-US" i="1" dirty="0"/>
              <a:t>Electronic cigarettes (e-cigarettes)</a:t>
            </a:r>
            <a:r>
              <a:rPr lang="en-US" dirty="0"/>
              <a:t>. Retrieved from </a:t>
            </a:r>
            <a:r>
              <a:rPr lang="en-US" u="sng" dirty="0">
                <a:hlinkClick r:id="rId3"/>
              </a:rPr>
              <a:t>https://myhealth.alberta.ca/Alberta/Pages/Electronic-cigarettes.aspx</a:t>
            </a:r>
            <a:r>
              <a:rPr lang="en-US" dirty="0"/>
              <a:t>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26</a:t>
            </a:fld>
            <a:endParaRPr lang="en-US"/>
          </a:p>
        </p:txBody>
      </p:sp>
    </p:spTree>
    <p:extLst>
      <p:ext uri="{BB962C8B-B14F-4D97-AF65-F5344CB8AC3E}">
        <p14:creationId xmlns:p14="http://schemas.microsoft.com/office/powerpoint/2010/main" val="1003513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local public health office can provide more information on e-cigarettes and other ESPs. Contact them if you have any questions.</a:t>
            </a:r>
          </a:p>
        </p:txBody>
      </p:sp>
      <p:sp>
        <p:nvSpPr>
          <p:cNvPr id="4" name="Slide Number Placeholder 3"/>
          <p:cNvSpPr>
            <a:spLocks noGrp="1"/>
          </p:cNvSpPr>
          <p:nvPr>
            <p:ph type="sldNum" sz="quarter" idx="10"/>
          </p:nvPr>
        </p:nvSpPr>
        <p:spPr/>
        <p:txBody>
          <a:bodyPr/>
          <a:lstStyle/>
          <a:p>
            <a:fld id="{D48EBF0C-6A9B-FC43-B7AB-203DF1FF5CBF}" type="slidenum">
              <a:rPr lang="en-US" smtClean="0"/>
              <a:pPr/>
              <a:t>27</a:t>
            </a:fld>
            <a:endParaRPr lang="en-US"/>
          </a:p>
        </p:txBody>
      </p:sp>
    </p:spTree>
    <p:extLst>
      <p:ext uri="{BB962C8B-B14F-4D97-AF65-F5344CB8AC3E}">
        <p14:creationId xmlns:p14="http://schemas.microsoft.com/office/powerpoint/2010/main" val="135102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charset="0"/>
              <a:buChar char="•"/>
              <a:defRPr/>
            </a:pPr>
            <a:r>
              <a:rPr lang="en-US" dirty="0"/>
              <a:t>Ask the youth which of these terms they have heard used most commonly.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3</a:t>
            </a:fld>
            <a:endParaRPr lang="en-US"/>
          </a:p>
        </p:txBody>
      </p:sp>
    </p:spTree>
    <p:extLst>
      <p:ext uri="{BB962C8B-B14F-4D97-AF65-F5344CB8AC3E}">
        <p14:creationId xmlns:p14="http://schemas.microsoft.com/office/powerpoint/2010/main" val="138064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4</a:t>
            </a:fld>
            <a:endParaRPr lang="en-US"/>
          </a:p>
        </p:txBody>
      </p:sp>
    </p:spTree>
    <p:extLst>
      <p:ext uri="{BB962C8B-B14F-4D97-AF65-F5344CB8AC3E}">
        <p14:creationId xmlns:p14="http://schemas.microsoft.com/office/powerpoint/2010/main" val="51271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Prices varied widely, depending on what features the ESP come with, if it is rechargeable or disposable, etc.</a:t>
            </a:r>
            <a:endParaRPr lang="en-US" sz="1400" dirty="0"/>
          </a:p>
          <a:p>
            <a:pPr marL="174708" indent="-174708">
              <a:buFont typeface="Arial" charset="0"/>
              <a:buChar char="•"/>
            </a:pPr>
            <a:r>
              <a:rPr lang="en-US" dirty="0"/>
              <a:t>Can be sold individually, or in larger packs. </a:t>
            </a:r>
            <a:endParaRPr lang="en-US" sz="1400" dirty="0"/>
          </a:p>
          <a:p>
            <a:pPr marL="174708" indent="-174708">
              <a:buFont typeface="Arial" charset="0"/>
              <a:buChar char="•"/>
            </a:pPr>
            <a:r>
              <a:rPr lang="en-US" dirty="0"/>
              <a:t>Explosions and fire more likely due to</a:t>
            </a:r>
            <a:endParaRPr lang="en-US" sz="1400" dirty="0"/>
          </a:p>
          <a:p>
            <a:pPr marL="640594" lvl="1" indent="-174708">
              <a:buFont typeface="Arial" charset="0"/>
              <a:buChar char="•"/>
            </a:pPr>
            <a:r>
              <a:rPr lang="en-US" dirty="0"/>
              <a:t>the shape and structure of the cylindrical device </a:t>
            </a:r>
            <a:endParaRPr lang="en-US" sz="1400" dirty="0"/>
          </a:p>
          <a:p>
            <a:pPr marL="640594" lvl="1" indent="-174708">
              <a:buFont typeface="Arial" charset="0"/>
              <a:buChar char="•"/>
            </a:pPr>
            <a:r>
              <a:rPr lang="en-US" dirty="0"/>
              <a:t>the placement of the battery within the cylinder </a:t>
            </a:r>
            <a:endParaRPr lang="en-US" sz="1400" dirty="0"/>
          </a:p>
          <a:p>
            <a:pPr marL="640594" lvl="1" indent="-174708">
              <a:buFont typeface="Arial" charset="0"/>
              <a:buChar char="•"/>
            </a:pPr>
            <a:r>
              <a:rPr lang="en-US" dirty="0"/>
              <a:t>the lack of protection around the battery</a:t>
            </a:r>
            <a:endParaRPr lang="en-US" sz="1400" dirty="0"/>
          </a:p>
          <a:p>
            <a:pPr marL="640594" lvl="1" indent="-174708">
              <a:buFont typeface="Arial" charset="0"/>
              <a:buChar char="•"/>
            </a:pPr>
            <a:r>
              <a:rPr lang="en-US" dirty="0"/>
              <a:t>the common USB charging port, which is compatible with non-certified chargers that can overcharge the battery</a:t>
            </a:r>
            <a:endParaRPr lang="en-US" sz="1400" dirty="0"/>
          </a:p>
          <a:p>
            <a:r>
              <a:rPr lang="en-US" dirty="0"/>
              <a:t> </a:t>
            </a:r>
            <a:endParaRPr lang="en-US" sz="1400" dirty="0"/>
          </a:p>
          <a:p>
            <a:r>
              <a:rPr lang="en-US" dirty="0"/>
              <a:t>Sources: </a:t>
            </a:r>
            <a:endParaRPr lang="en-US" sz="1400" dirty="0"/>
          </a:p>
          <a:p>
            <a:pPr marL="232943" indent="-232943">
              <a:buFont typeface="+mj-lt"/>
              <a:buAutoNum type="arabicPeriod"/>
            </a:pPr>
            <a:r>
              <a:rPr lang="en-US" dirty="0"/>
              <a:t>Campaign for Tobacco-Free Kids. (</a:t>
            </a:r>
            <a:r>
              <a:rPr lang="en-US" dirty="0" err="1"/>
              <a:t>n.d.</a:t>
            </a:r>
            <a:r>
              <a:rPr lang="en-US" dirty="0"/>
              <a:t>). </a:t>
            </a:r>
            <a:r>
              <a:rPr lang="en-US" i="1" dirty="0"/>
              <a:t>Electronic cigarettes: An overview of key issues. </a:t>
            </a:r>
            <a:r>
              <a:rPr lang="en-US" dirty="0"/>
              <a:t>Retrieved from </a:t>
            </a:r>
            <a:r>
              <a:rPr lang="en-US" u="sng" dirty="0">
                <a:hlinkClick r:id="rId3"/>
              </a:rPr>
              <a:t>https://www.tobaccofreekids.org/research/factsheets/pdf/0379.pdf</a:t>
            </a:r>
            <a:r>
              <a:rPr lang="en-US" dirty="0"/>
              <a:t> </a:t>
            </a:r>
            <a:endParaRPr lang="en-US" sz="1400" dirty="0"/>
          </a:p>
          <a:p>
            <a:pPr marL="232943" indent="-232943">
              <a:buFont typeface="+mj-lt"/>
              <a:buAutoNum type="arabicPeriod"/>
            </a:pPr>
            <a:r>
              <a:rPr lang="en-US" dirty="0" err="1"/>
              <a:t>Ecigarettereviewed</a:t>
            </a:r>
            <a:r>
              <a:rPr lang="en-US" dirty="0"/>
              <a:t>. (</a:t>
            </a:r>
            <a:r>
              <a:rPr lang="en-US" dirty="0" err="1"/>
              <a:t>n.d.</a:t>
            </a:r>
            <a:r>
              <a:rPr lang="en-US" dirty="0"/>
              <a:t>). </a:t>
            </a:r>
            <a:r>
              <a:rPr lang="en-US" i="1" dirty="0"/>
              <a:t>What is an e-cigarette?</a:t>
            </a:r>
            <a:r>
              <a:rPr lang="en-US" dirty="0"/>
              <a:t> Retrieved from </a:t>
            </a:r>
            <a:r>
              <a:rPr lang="en-US" u="sng" dirty="0">
                <a:hlinkClick r:id="rId4"/>
              </a:rPr>
              <a:t>http://ecigarettereviewed.com/about-e-cigs</a:t>
            </a:r>
            <a:r>
              <a:rPr lang="en-US" dirty="0"/>
              <a:t> </a:t>
            </a:r>
            <a:endParaRPr lang="en-US" sz="1400" dirty="0"/>
          </a:p>
          <a:p>
            <a:pPr marL="232943" indent="-232943">
              <a:buFont typeface="+mj-lt"/>
              <a:buAutoNum type="arabicPeriod"/>
            </a:pPr>
            <a:r>
              <a:rPr lang="en-US" dirty="0"/>
              <a:t>Lopez, A. A., &amp; </a:t>
            </a:r>
            <a:r>
              <a:rPr lang="en-US" dirty="0" err="1"/>
              <a:t>Eissenberg</a:t>
            </a:r>
            <a:r>
              <a:rPr lang="en-US" dirty="0"/>
              <a:t>, T. (2015). Science and the evolving electronic cigarette. </a:t>
            </a:r>
            <a:r>
              <a:rPr lang="en-US" i="1" dirty="0"/>
              <a:t>Preventive Medicine, 80</a:t>
            </a:r>
            <a:r>
              <a:rPr lang="en-US" dirty="0"/>
              <a:t>, 101–106. Retrieved from </a:t>
            </a:r>
            <a:r>
              <a:rPr lang="en-US" u="sng" dirty="0">
                <a:hlinkClick r:id="rId5"/>
              </a:rPr>
              <a:t>http://www.sciencedirect.com/science/article/pii/S0091743515002224</a:t>
            </a:r>
            <a:r>
              <a:rPr lang="en-US" dirty="0"/>
              <a:t> </a:t>
            </a:r>
            <a:endParaRPr lang="en-US" sz="1400" dirty="0"/>
          </a:p>
          <a:p>
            <a:pPr marL="232943" indent="-232943">
              <a:buFont typeface="+mj-lt"/>
              <a:buAutoNum type="arabicPeriod"/>
            </a:pPr>
            <a:r>
              <a:rPr lang="en-US" dirty="0"/>
              <a:t>U.S. Fire Administration. </a:t>
            </a:r>
            <a:r>
              <a:rPr lang="en-US" i="1" dirty="0"/>
              <a:t>Electronic Cigarette Fires and Explosions</a:t>
            </a:r>
            <a:r>
              <a:rPr lang="en-US" dirty="0"/>
              <a:t> (2014) </a:t>
            </a:r>
            <a:r>
              <a:rPr lang="en-US" u="sng" dirty="0">
                <a:hlinkClick r:id="rId6"/>
              </a:rPr>
              <a:t>https://www.usfa.fema.gov/downloads/pdf/publications/electronic_cigarettes.pdf</a:t>
            </a:r>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5</a:t>
            </a:fld>
            <a:endParaRPr lang="en-US"/>
          </a:p>
        </p:txBody>
      </p:sp>
    </p:spTree>
    <p:extLst>
      <p:ext uri="{BB962C8B-B14F-4D97-AF65-F5344CB8AC3E}">
        <p14:creationId xmlns:p14="http://schemas.microsoft.com/office/powerpoint/2010/main" val="135855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Ask youth if they have seen these types of products, and what they looked like. </a:t>
            </a:r>
            <a:endParaRPr lang="en-US" sz="1400" dirty="0"/>
          </a:p>
          <a:p>
            <a:pPr marL="174708" indent="-174708">
              <a:buFont typeface="Arial" charset="0"/>
              <a:buChar char="•"/>
            </a:pPr>
            <a:r>
              <a:rPr lang="en-US" dirty="0"/>
              <a:t>Discuss the expense of the product and how it adds up:</a:t>
            </a:r>
            <a:endParaRPr lang="en-US" sz="1400" dirty="0"/>
          </a:p>
          <a:p>
            <a:pPr marL="640594" lvl="1" indent="-174708">
              <a:buFont typeface="Arial" charset="0"/>
              <a:buChar char="•"/>
            </a:pPr>
            <a:r>
              <a:rPr lang="en-US" dirty="0"/>
              <a:t>$300 for the base</a:t>
            </a:r>
            <a:endParaRPr lang="en-US" sz="1400" dirty="0"/>
          </a:p>
          <a:p>
            <a:pPr marL="640594" lvl="1" indent="-174708">
              <a:buFont typeface="Arial" charset="0"/>
              <a:buChar char="•"/>
            </a:pPr>
            <a:r>
              <a:rPr lang="en-US" dirty="0"/>
              <a:t>$10 for batteries</a:t>
            </a:r>
            <a:endParaRPr lang="en-US" sz="1400" dirty="0"/>
          </a:p>
          <a:p>
            <a:pPr marL="640594" lvl="1" indent="-174708">
              <a:buFont typeface="Arial" charset="0"/>
              <a:buChar char="•"/>
            </a:pPr>
            <a:r>
              <a:rPr lang="en-US" dirty="0"/>
              <a:t>$20 for a charger</a:t>
            </a:r>
            <a:endParaRPr lang="en-US" sz="1400" dirty="0"/>
          </a:p>
          <a:p>
            <a:pPr marL="640594" lvl="1" indent="-174708">
              <a:buFont typeface="Arial" charset="0"/>
              <a:buChar char="•"/>
            </a:pPr>
            <a:r>
              <a:rPr lang="en-US" dirty="0"/>
              <a:t>$10–50 for the liquid (which lasts a few days or less)</a:t>
            </a:r>
            <a:endParaRPr lang="en-US" sz="1400" dirty="0"/>
          </a:p>
          <a:p>
            <a:r>
              <a:rPr lang="en-US" dirty="0"/>
              <a:t> </a:t>
            </a:r>
            <a:endParaRPr lang="en-US" sz="1400" dirty="0"/>
          </a:p>
          <a:p>
            <a:r>
              <a:rPr lang="en-US" dirty="0"/>
              <a:t>Sources:</a:t>
            </a:r>
            <a:endParaRPr lang="en-US" sz="1400" dirty="0"/>
          </a:p>
          <a:p>
            <a:pPr marL="232943" indent="-232943">
              <a:buFont typeface="+mj-lt"/>
              <a:buAutoNum type="arabicPeriod"/>
            </a:pPr>
            <a:r>
              <a:rPr lang="en-US" dirty="0" err="1"/>
              <a:t>Morean</a:t>
            </a:r>
            <a:r>
              <a:rPr lang="en-US" dirty="0"/>
              <a:t>, M. E., Kong, G., </a:t>
            </a:r>
            <a:r>
              <a:rPr lang="en-US" dirty="0" err="1"/>
              <a:t>Camenga</a:t>
            </a:r>
            <a:r>
              <a:rPr lang="en-US" dirty="0"/>
              <a:t>, D. R., </a:t>
            </a:r>
            <a:r>
              <a:rPr lang="en-US" dirty="0" err="1"/>
              <a:t>Cavallo</a:t>
            </a:r>
            <a:r>
              <a:rPr lang="en-US" dirty="0"/>
              <a:t>, D. A., &amp; </a:t>
            </a:r>
            <a:r>
              <a:rPr lang="en-US" dirty="0" err="1"/>
              <a:t>Krishan-Sarin</a:t>
            </a:r>
            <a:r>
              <a:rPr lang="en-US" dirty="0"/>
              <a:t>, S. (2015). High school students’ use of electronic cigarettes to vaporize cannabis. </a:t>
            </a:r>
            <a:r>
              <a:rPr lang="en-US" i="1" dirty="0"/>
              <a:t>Pediatrics, 136</a:t>
            </a:r>
            <a:r>
              <a:rPr lang="en-US" dirty="0"/>
              <a:t>(4). Retrieved from </a:t>
            </a:r>
            <a:r>
              <a:rPr lang="en-US" u="sng" dirty="0">
                <a:hlinkClick r:id="rId3"/>
              </a:rPr>
              <a:t>http://pediatrics.aappublications.org/content/pediatrics/early/2015/09/01/peds.2015-1727.full.pdf</a:t>
            </a:r>
            <a:r>
              <a:rPr lang="en-US" dirty="0"/>
              <a:t> </a:t>
            </a:r>
            <a:endParaRPr lang="en-US" sz="1400" dirty="0"/>
          </a:p>
          <a:p>
            <a:pPr marL="232943" indent="-232943">
              <a:buFont typeface="+mj-lt"/>
              <a:buAutoNum type="arabicPeriod"/>
            </a:pPr>
            <a:r>
              <a:rPr lang="en-US" dirty="0"/>
              <a:t>Neal, M. (2014, June 8). E-cigarettes don’t look anything like you think they do. </a:t>
            </a:r>
            <a:r>
              <a:rPr lang="en-US" i="1" dirty="0"/>
              <a:t>Motherboard</a:t>
            </a:r>
            <a:r>
              <a:rPr lang="en-US" dirty="0"/>
              <a:t>. Retrieved from </a:t>
            </a:r>
            <a:r>
              <a:rPr lang="en-US" u="sng" dirty="0">
                <a:hlinkClick r:id="rId4"/>
              </a:rPr>
              <a:t>http://motherboard.vice.com/read/e-cigarettes-dont-look-anything-like-you-think-they-do</a:t>
            </a:r>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6</a:t>
            </a:fld>
            <a:endParaRPr lang="en-US"/>
          </a:p>
        </p:txBody>
      </p:sp>
    </p:spTree>
    <p:extLst>
      <p:ext uri="{BB962C8B-B14F-4D97-AF65-F5344CB8AC3E}">
        <p14:creationId xmlns:p14="http://schemas.microsoft.com/office/powerpoint/2010/main" val="1724399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40% of current and former smokers aged 18+ in Canada are aware of e-cigarettes, and 4% have tried them. </a:t>
            </a:r>
            <a:endParaRPr lang="en-US" sz="1400" dirty="0"/>
          </a:p>
          <a:p>
            <a:pPr marL="640594" lvl="1" indent="-174708">
              <a:buFont typeface="Arial" charset="0"/>
              <a:buChar char="•"/>
            </a:pPr>
            <a:r>
              <a:rPr lang="en-US" dirty="0"/>
              <a:t>16% of young adults aged 16–30 in Canada have tried an e-cigarette, including 35% of smokers and 5% of non-smokers. </a:t>
            </a:r>
            <a:endParaRPr lang="en-US" sz="1400" dirty="0"/>
          </a:p>
          <a:p>
            <a:pPr marL="640594" lvl="1" indent="-174708">
              <a:buFont typeface="Arial" charset="0"/>
              <a:buChar char="•"/>
            </a:pPr>
            <a:r>
              <a:rPr lang="en-US" dirty="0"/>
              <a:t>Rates of current use are much lower—15% of smokers and less than 1% of non-smokers. </a:t>
            </a:r>
            <a:endParaRPr lang="en-US" sz="1400" dirty="0"/>
          </a:p>
          <a:p>
            <a:pPr marL="174708" indent="-174708">
              <a:buFont typeface="Arial" charset="0"/>
              <a:buChar char="•"/>
            </a:pPr>
            <a:r>
              <a:rPr lang="en-US" dirty="0"/>
              <a:t>In the U.S., the rate of high-school students who have ever used e-cigarettes has doubled, from 4.7% to 10.0%, from 2011 to 2012.</a:t>
            </a:r>
            <a:endParaRPr lang="en-US" sz="1400" dirty="0"/>
          </a:p>
          <a:p>
            <a:pPr marL="640594" lvl="1" indent="-174708">
              <a:buFont typeface="Arial" charset="0"/>
              <a:buChar char="•"/>
            </a:pPr>
            <a:r>
              <a:rPr lang="en-US" dirty="0"/>
              <a:t>Rates of current e-cigarette use (past 30 days) in the U.S. increased from 1.5% to 2.8%.</a:t>
            </a:r>
            <a:endParaRPr lang="en-US" sz="1400" dirty="0"/>
          </a:p>
          <a:p>
            <a:r>
              <a:rPr lang="en-US" dirty="0"/>
              <a:t> </a:t>
            </a:r>
            <a:endParaRPr lang="en-US" sz="1400" dirty="0"/>
          </a:p>
          <a:p>
            <a:r>
              <a:rPr lang="en-US" dirty="0"/>
              <a:t>Sources:</a:t>
            </a:r>
            <a:endParaRPr lang="en-US" sz="1400" dirty="0"/>
          </a:p>
          <a:p>
            <a:pPr marL="232943" indent="-232943">
              <a:buFont typeface="+mj-lt"/>
              <a:buAutoNum type="arabicPeriod"/>
            </a:pPr>
            <a:r>
              <a:rPr lang="en-US" dirty="0"/>
              <a:t>Government of Canada. (2015). </a:t>
            </a:r>
            <a:r>
              <a:rPr lang="en-US" i="1" dirty="0"/>
              <a:t>Canadian tobacco, alcohol and drugs survey (CTADS): Summary of results for 2013</a:t>
            </a:r>
            <a:r>
              <a:rPr lang="en-US" dirty="0"/>
              <a:t>. Retrieved from </a:t>
            </a:r>
            <a:r>
              <a:rPr lang="en-US" u="sng" dirty="0">
                <a:hlinkClick r:id="rId3"/>
              </a:rPr>
              <a:t>http://healthycanadians.gc.ca/science-research-sciences-recherches/data-donnees/ctads-ectad/summary-sommaire-2013-eng.php</a:t>
            </a:r>
            <a:r>
              <a:rPr lang="en-US" dirty="0"/>
              <a:t> </a:t>
            </a:r>
            <a:endParaRPr lang="en-US" sz="1400" dirty="0"/>
          </a:p>
          <a:p>
            <a:pPr marL="232943" indent="-232943">
              <a:buFont typeface="+mj-lt"/>
              <a:buAutoNum type="arabicPeriod"/>
            </a:pPr>
            <a:r>
              <a:rPr lang="en-US" dirty="0"/>
              <a:t>Non-Smokers’ Rights Association. (2015). </a:t>
            </a:r>
            <a:r>
              <a:rPr lang="en-US" i="1" dirty="0"/>
              <a:t>E-cigarettes: Understanding the potential risks and benefits. </a:t>
            </a:r>
            <a:r>
              <a:rPr lang="en-US" dirty="0"/>
              <a:t>Retrieved from </a:t>
            </a:r>
            <a:r>
              <a:rPr lang="en-US" u="sng" dirty="0">
                <a:hlinkClick r:id="rId4"/>
              </a:rPr>
              <a:t>http://www.nsra-adnf.ca/cms/file/files/E-Cig_Fact_Sheet_29Apr15.pdf</a:t>
            </a:r>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7</a:t>
            </a:fld>
            <a:endParaRPr lang="en-US"/>
          </a:p>
        </p:txBody>
      </p:sp>
    </p:spTree>
    <p:extLst>
      <p:ext uri="{BB962C8B-B14F-4D97-AF65-F5344CB8AC3E}">
        <p14:creationId xmlns:p14="http://schemas.microsoft.com/office/powerpoint/2010/main" val="175197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a:t>Ask questions, such as:</a:t>
            </a:r>
            <a:endParaRPr lang="en-US" sz="1400" dirty="0"/>
          </a:p>
          <a:p>
            <a:pPr marL="640594" lvl="1" indent="-174708">
              <a:buFont typeface="Arial" charset="0"/>
              <a:buChar char="•"/>
            </a:pPr>
            <a:r>
              <a:rPr lang="en-US" dirty="0"/>
              <a:t>Why do you think the rates are higher among males?</a:t>
            </a:r>
            <a:endParaRPr lang="en-US" sz="1400" dirty="0"/>
          </a:p>
          <a:p>
            <a:pPr marL="640594" lvl="1" indent="-174708">
              <a:buFont typeface="Arial" charset="0"/>
              <a:buChar char="•"/>
            </a:pPr>
            <a:r>
              <a:rPr lang="en-US" dirty="0"/>
              <a:t>What do you think this means for Canada’s health statistics?</a:t>
            </a:r>
            <a:endParaRPr lang="en-US" sz="1400" dirty="0"/>
          </a:p>
          <a:p>
            <a:pPr marL="640594" lvl="1" indent="-174708">
              <a:buFont typeface="Arial" charset="0"/>
              <a:buChar char="•"/>
            </a:pPr>
            <a:r>
              <a:rPr lang="en-US" dirty="0"/>
              <a:t>Do these numbers match your own experience?</a:t>
            </a:r>
            <a:endParaRPr lang="en-US" sz="1400" dirty="0"/>
          </a:p>
          <a:p>
            <a:r>
              <a:rPr lang="en-US" dirty="0"/>
              <a:t> </a:t>
            </a:r>
            <a:endParaRPr lang="en-US" sz="1400" dirty="0"/>
          </a:p>
          <a:p>
            <a:r>
              <a:rPr lang="en-US" dirty="0"/>
              <a:t>Source:</a:t>
            </a:r>
            <a:endParaRPr lang="en-US" sz="1400" dirty="0"/>
          </a:p>
          <a:p>
            <a:pPr marL="232943" indent="-232943">
              <a:buFont typeface="+mj-lt"/>
              <a:buAutoNum type="arabicPeriod"/>
            </a:pPr>
            <a:r>
              <a:rPr lang="en-US" dirty="0"/>
              <a:t>Government of Canada. (2015). </a:t>
            </a:r>
            <a:r>
              <a:rPr lang="en-US" i="1" dirty="0"/>
              <a:t>Canadian tobacco, alcohol and drugs survey (CTADS): Summary of results for 2013</a:t>
            </a:r>
            <a:r>
              <a:rPr lang="en-US" dirty="0"/>
              <a:t>. Retrieved from </a:t>
            </a:r>
            <a:r>
              <a:rPr lang="en-US" u="sng" dirty="0">
                <a:hlinkClick r:id="rId3"/>
              </a:rPr>
              <a:t>http://healthycanadians.gc.ca/science-research-sciences-recherches/data-donnees/ctads-ectad/summary-sommaire-2013-eng.php</a:t>
            </a:r>
            <a:r>
              <a:rPr lang="en-US" dirty="0"/>
              <a:t> </a:t>
            </a:r>
            <a:endParaRPr lang="en-US" sz="1400" dirty="0"/>
          </a:p>
        </p:txBody>
      </p:sp>
      <p:sp>
        <p:nvSpPr>
          <p:cNvPr id="4" name="Slide Number Placeholder 3"/>
          <p:cNvSpPr>
            <a:spLocks noGrp="1"/>
          </p:cNvSpPr>
          <p:nvPr>
            <p:ph type="sldNum" sz="quarter" idx="10"/>
          </p:nvPr>
        </p:nvSpPr>
        <p:spPr/>
        <p:txBody>
          <a:bodyPr/>
          <a:lstStyle/>
          <a:p>
            <a:fld id="{D48EBF0C-6A9B-FC43-B7AB-203DF1FF5CBF}" type="slidenum">
              <a:rPr lang="en-US" smtClean="0"/>
              <a:pPr/>
              <a:t>8</a:t>
            </a:fld>
            <a:endParaRPr lang="en-US"/>
          </a:p>
        </p:txBody>
      </p:sp>
    </p:spTree>
    <p:extLst>
      <p:ext uri="{BB962C8B-B14F-4D97-AF65-F5344CB8AC3E}">
        <p14:creationId xmlns:p14="http://schemas.microsoft.com/office/powerpoint/2010/main" val="39171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questions:</a:t>
            </a:r>
          </a:p>
          <a:p>
            <a:pPr marL="174708" indent="-174708">
              <a:buFont typeface="Arial" charset="0"/>
              <a:buChar char="•"/>
            </a:pPr>
            <a:r>
              <a:rPr lang="en-US" dirty="0"/>
              <a:t>What do you think about these statistics? </a:t>
            </a:r>
          </a:p>
          <a:p>
            <a:pPr marL="174708" indent="-174708">
              <a:buFont typeface="Arial" charset="0"/>
              <a:buChar char="•"/>
            </a:pPr>
            <a:r>
              <a:rPr lang="en-US" dirty="0"/>
              <a:t>Do you think they are the same here in Alberta?</a:t>
            </a:r>
          </a:p>
          <a:p>
            <a:pPr marL="174708" indent="-174708">
              <a:buFont typeface="Arial" charset="0"/>
              <a:buChar char="•"/>
            </a:pPr>
            <a:r>
              <a:rPr lang="en-US" dirty="0"/>
              <a:t>Do you think the youth know for sure whether the product they are using contains nicotine?</a:t>
            </a:r>
          </a:p>
          <a:p>
            <a:r>
              <a:rPr lang="en-US" dirty="0"/>
              <a:t> </a:t>
            </a:r>
          </a:p>
          <a:p>
            <a:r>
              <a:rPr lang="en-US" dirty="0"/>
              <a:t>Sources:</a:t>
            </a:r>
          </a:p>
          <a:p>
            <a:pPr marL="232943" indent="-232943">
              <a:buFont typeface="+mj-lt"/>
              <a:buAutoNum type="arabicPeriod"/>
            </a:pPr>
            <a:r>
              <a:rPr lang="en-US" dirty="0"/>
              <a:t>Chapman, S. L. C., &amp; Wu, L. (2014). E-cigarette prevalence and correlates of use among adolescents versus adults: A review and comparison. </a:t>
            </a:r>
            <a:r>
              <a:rPr lang="en-US" i="1" dirty="0"/>
              <a:t>Journal of Psychiatric Research, 54</a:t>
            </a:r>
            <a:r>
              <a:rPr lang="en-US" dirty="0"/>
              <a:t>(July), 43–54.</a:t>
            </a:r>
          </a:p>
          <a:p>
            <a:pPr marL="232943" indent="-232943">
              <a:buFont typeface="+mj-lt"/>
              <a:buAutoNum type="arabicPeriod"/>
            </a:pPr>
            <a:r>
              <a:rPr lang="en-US" dirty="0"/>
              <a:t>Government of Canada. (2015). </a:t>
            </a:r>
            <a:r>
              <a:rPr lang="en-US" i="1" dirty="0"/>
              <a:t>Canadian tobacco, alcohol and drugs survey (CTADS): Summary of results for 2013</a:t>
            </a:r>
            <a:r>
              <a:rPr lang="en-US" dirty="0"/>
              <a:t>. Retrieved from </a:t>
            </a:r>
            <a:r>
              <a:rPr lang="en-US" u="sng" dirty="0">
                <a:hlinkClick r:id="rId3"/>
              </a:rPr>
              <a:t>http://healthycanadians.gc.ca/science-research-sciences-recherches/data-donnees/ctads-ectad/summary-sommaire-2013-eng.php</a:t>
            </a:r>
            <a:endParaRPr lang="en-US" dirty="0"/>
          </a:p>
          <a:p>
            <a:pPr marL="232943" indent="-232943">
              <a:buFont typeface="+mj-lt"/>
              <a:buAutoNum type="arabicPeriod"/>
            </a:pPr>
            <a:r>
              <a:rPr lang="en-US" dirty="0"/>
              <a:t>Hamilton, H. A., </a:t>
            </a:r>
            <a:r>
              <a:rPr lang="en-US" dirty="0" err="1"/>
              <a:t>Ferrence</a:t>
            </a:r>
            <a:r>
              <a:rPr lang="en-US" dirty="0"/>
              <a:t>, R., </a:t>
            </a:r>
            <a:r>
              <a:rPr lang="en-US" dirty="0" err="1"/>
              <a:t>Boak</a:t>
            </a:r>
            <a:r>
              <a:rPr lang="en-US" dirty="0"/>
              <a:t>, A., Schwartz, R., Mann, R. E., O’Connor, S., &amp; </a:t>
            </a:r>
            <a:r>
              <a:rPr lang="en-US" dirty="0" err="1"/>
              <a:t>Adlaf</a:t>
            </a:r>
            <a:r>
              <a:rPr lang="en-US" dirty="0"/>
              <a:t>, E. M. (2015). Ever use of nicotine and </a:t>
            </a:r>
            <a:r>
              <a:rPr lang="en-US" dirty="0" err="1"/>
              <a:t>nonnicotine</a:t>
            </a:r>
            <a:r>
              <a:rPr lang="en-US" dirty="0"/>
              <a:t> electronic cigarettes among high school students in Ontario, Canada. </a:t>
            </a:r>
            <a:r>
              <a:rPr lang="en-US" i="1" dirty="0"/>
              <a:t>Nicotine &amp; Tobacco Research, 17</a:t>
            </a:r>
            <a:r>
              <a:rPr lang="en-US" dirty="0"/>
              <a:t>(10), 1212–1218.</a:t>
            </a:r>
          </a:p>
          <a:p>
            <a:pPr marL="232943" indent="-232943">
              <a:buFont typeface="+mj-lt"/>
              <a:buAutoNum type="arabicPeriod"/>
            </a:pPr>
            <a:r>
              <a:rPr lang="en-US" dirty="0"/>
              <a:t>Ontario Tobacco Research Unit (OTRU). (2016). </a:t>
            </a:r>
            <a:r>
              <a:rPr lang="en-US" i="1" dirty="0"/>
              <a:t>2015 Smoke-free Ontario strategy monitoring report. </a:t>
            </a:r>
            <a:r>
              <a:rPr lang="en-US" dirty="0"/>
              <a:t>Toronto, ON: Author. Retrieved from </a:t>
            </a:r>
            <a:r>
              <a:rPr lang="en-US" u="sng" dirty="0">
                <a:hlinkClick r:id="rId4"/>
              </a:rPr>
              <a:t>http://otru.org/wp-content/uploads/2016/02/OTRU_2015_SMR_Full.pdf</a:t>
            </a:r>
            <a:r>
              <a:rPr lang="en-US" dirty="0"/>
              <a:t> </a:t>
            </a:r>
          </a:p>
          <a:p>
            <a:pPr marL="232943" indent="-232943">
              <a:buFont typeface="+mj-lt"/>
              <a:buAutoNum type="arabicPeriod"/>
            </a:pPr>
            <a:r>
              <a:rPr lang="en-US" dirty="0"/>
              <a:t>Parliament of Canada. (2014). HESA (41-2). Minutes. Retrieved from </a:t>
            </a:r>
            <a:r>
              <a:rPr lang="en-US" u="sng" dirty="0">
                <a:hlinkClick r:id="rId5"/>
              </a:rPr>
              <a:t>http://www.parl.gc.ca/HousePublications/Publication.aspx?Language=e&amp;Mode=1&amp;Parl=41&amp;Ses=2&amp;DocId=6733085</a:t>
            </a:r>
            <a:endParaRPr lang="en-US" dirty="0"/>
          </a:p>
          <a:p>
            <a:pPr marL="232943" indent="-232943">
              <a:buFont typeface="+mj-lt"/>
              <a:buAutoNum type="arabicPeriod"/>
            </a:pPr>
            <a:r>
              <a:rPr lang="en-US" dirty="0"/>
              <a:t>Parliament of Canada. (</a:t>
            </a:r>
            <a:r>
              <a:rPr lang="en-US" dirty="0" err="1"/>
              <a:t>n.d.</a:t>
            </a:r>
            <a:r>
              <a:rPr lang="en-US" dirty="0"/>
              <a:t>). </a:t>
            </a:r>
            <a:r>
              <a:rPr lang="en-US" i="1" dirty="0" err="1"/>
              <a:t>Vaping</a:t>
            </a:r>
            <a:r>
              <a:rPr lang="en-US" i="1" dirty="0"/>
              <a:t>: Toward a regulatory framework for e-cigarettes</a:t>
            </a:r>
            <a:r>
              <a:rPr lang="en-US" dirty="0"/>
              <a:t>. Retrieved from </a:t>
            </a:r>
            <a:r>
              <a:rPr lang="en-US" u="sng" dirty="0">
                <a:hlinkClick r:id="rId6"/>
              </a:rPr>
              <a:t>http://www.parl.gc.ca/HousePublications/Publication.aspx?DocId=7862816&amp;File=18</a:t>
            </a:r>
            <a:r>
              <a:rPr lang="en-US" dirty="0"/>
              <a:t> </a:t>
            </a:r>
          </a:p>
        </p:txBody>
      </p:sp>
      <p:sp>
        <p:nvSpPr>
          <p:cNvPr id="4" name="Slide Number Placeholder 3"/>
          <p:cNvSpPr>
            <a:spLocks noGrp="1"/>
          </p:cNvSpPr>
          <p:nvPr>
            <p:ph type="sldNum" sz="quarter" idx="10"/>
          </p:nvPr>
        </p:nvSpPr>
        <p:spPr/>
        <p:txBody>
          <a:bodyPr/>
          <a:lstStyle/>
          <a:p>
            <a:fld id="{D48EBF0C-6A9B-FC43-B7AB-203DF1FF5CBF}" type="slidenum">
              <a:rPr lang="en-US" smtClean="0"/>
              <a:pPr/>
              <a:t>9</a:t>
            </a:fld>
            <a:endParaRPr lang="en-US"/>
          </a:p>
        </p:txBody>
      </p:sp>
    </p:spTree>
    <p:extLst>
      <p:ext uri="{BB962C8B-B14F-4D97-AF65-F5344CB8AC3E}">
        <p14:creationId xmlns:p14="http://schemas.microsoft.com/office/powerpoint/2010/main" val="1060353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1841196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127257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134490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31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685800"/>
            <a:ext cx="7772400" cy="5486400"/>
          </a:xfrm>
          <a:prstGeom prst="rect">
            <a:avLst/>
          </a:prstGeom>
        </p:spPr>
      </p:pic>
    </p:spTree>
    <p:extLst>
      <p:ext uri="{BB962C8B-B14F-4D97-AF65-F5344CB8AC3E}">
        <p14:creationId xmlns:p14="http://schemas.microsoft.com/office/powerpoint/2010/main" val="175143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845847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1963462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168729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riangle 4"/>
          <p:cNvSpPr/>
          <p:nvPr userDrawn="1"/>
        </p:nvSpPr>
        <p:spPr>
          <a:xfrm>
            <a:off x="-292231" y="5052767"/>
            <a:ext cx="1941922" cy="1668544"/>
          </a:xfrm>
          <a:prstGeom prst="triangle">
            <a:avLst>
              <a:gd name="adj" fmla="val 49512"/>
            </a:avLst>
          </a:prstGeom>
          <a:solidFill>
            <a:srgbClr val="5E6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91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94341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516525C-E22A-5C48-893E-144875AB289E}" type="datetimeFigureOut">
              <a:rPr lang="en-US" smtClean="0"/>
              <a:pPr/>
              <a:t>2/13/2017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67FFEF-41A9-C645-9E67-6E2D5777B347}" type="slidenum">
              <a:rPr lang="en-US" smtClean="0"/>
              <a:pPr/>
              <a:t>‹#›</a:t>
            </a:fld>
            <a:endParaRPr lang="en-US"/>
          </a:p>
        </p:txBody>
      </p:sp>
    </p:spTree>
    <p:extLst>
      <p:ext uri="{BB962C8B-B14F-4D97-AF65-F5344CB8AC3E}">
        <p14:creationId xmlns:p14="http://schemas.microsoft.com/office/powerpoint/2010/main" val="1047432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A4353"/>
            </a:gs>
            <a:gs pos="50000">
              <a:schemeClr val="bg2">
                <a:tint val="98000"/>
                <a:satMod val="130000"/>
                <a:shade val="90000"/>
                <a:lumMod val="103000"/>
              </a:schemeClr>
            </a:gs>
            <a:gs pos="100000">
              <a:srgbClr val="6A717D"/>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5054600"/>
            <a:ext cx="9144000" cy="1803400"/>
          </a:xfrm>
          <a:prstGeom prst="rect">
            <a:avLst/>
          </a:prstGeom>
        </p:spPr>
      </p:pic>
      <p:sp>
        <p:nvSpPr>
          <p:cNvPr id="2" name="Title Placeholder 1"/>
          <p:cNvSpPr>
            <a:spLocks noGrp="1"/>
          </p:cNvSpPr>
          <p:nvPr>
            <p:ph type="title"/>
          </p:nvPr>
        </p:nvSpPr>
        <p:spPr>
          <a:xfrm>
            <a:off x="628650" y="667657"/>
            <a:ext cx="7886700" cy="102303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2046513"/>
            <a:ext cx="7886700" cy="4130449"/>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5054600"/>
            <a:ext cx="9144000" cy="1803400"/>
          </a:xfrm>
          <a:prstGeom prst="rect">
            <a:avLst/>
          </a:prstGeom>
        </p:spPr>
      </p:pic>
      <p:sp>
        <p:nvSpPr>
          <p:cNvPr id="10" name="Rectangle 9"/>
          <p:cNvSpPr/>
          <p:nvPr userDrawn="1"/>
        </p:nvSpPr>
        <p:spPr>
          <a:xfrm>
            <a:off x="114300" y="118872"/>
            <a:ext cx="8915400" cy="67299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5054600"/>
            <a:ext cx="9144000" cy="1803400"/>
          </a:xfrm>
          <a:prstGeom prst="rect">
            <a:avLst/>
          </a:prstGeom>
        </p:spPr>
      </p:pic>
    </p:spTree>
    <p:extLst>
      <p:ext uri="{BB962C8B-B14F-4D97-AF65-F5344CB8AC3E}">
        <p14:creationId xmlns:p14="http://schemas.microsoft.com/office/powerpoint/2010/main" val="10357110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ts val="5800"/>
        </a:lnSpc>
        <a:spcBef>
          <a:spcPct val="0"/>
        </a:spcBef>
        <a:buNone/>
        <a:defRPr sz="4800" kern="1200" baseline="0">
          <a:solidFill>
            <a:schemeClr val="tx1"/>
          </a:solidFill>
          <a:latin typeface="PT Sans Narrow" charset="-5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5.emf"/><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emf"/></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emf"/><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2140" y="538479"/>
            <a:ext cx="5969000" cy="2019300"/>
          </a:xfrm>
          <a:prstGeom prst="rect">
            <a:avLst/>
          </a:prstGeom>
        </p:spPr>
      </p:pic>
      <p:pic>
        <p:nvPicPr>
          <p:cNvPr id="8" name="Picture 7"/>
          <p:cNvPicPr>
            <a:picLocks noChangeAspect="1"/>
          </p:cNvPicPr>
          <p:nvPr/>
        </p:nvPicPr>
        <p:blipFill>
          <a:blip r:embed="rId4">
            <a:alphaModFix amt="15000"/>
            <a:extLst>
              <a:ext uri="{28A0092B-C50C-407E-A947-70E740481C1C}">
                <a14:useLocalDpi xmlns:a14="http://schemas.microsoft.com/office/drawing/2010/main"/>
              </a:ext>
            </a:extLst>
          </a:blip>
          <a:stretch>
            <a:fillRect/>
          </a:stretch>
        </p:blipFill>
        <p:spPr>
          <a:xfrm>
            <a:off x="701040" y="-228600"/>
            <a:ext cx="8116693" cy="731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1040" y="2661917"/>
            <a:ext cx="2743200" cy="233680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54134" y="815726"/>
            <a:ext cx="1694328" cy="4923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064760"/>
            <a:ext cx="9144000" cy="1803400"/>
          </a:xfrm>
          <a:prstGeom prst="rect">
            <a:avLst/>
          </a:prstGeom>
        </p:spPr>
      </p:pic>
      <p:pic>
        <p:nvPicPr>
          <p:cNvPr id="10" name="Picture 9"/>
          <p:cNvPicPr>
            <a:picLocks noChangeAspect="1"/>
          </p:cNvPicPr>
          <p:nvPr/>
        </p:nvPicPr>
        <p:blipFill>
          <a:blip r:embed="rId8"/>
          <a:stretch>
            <a:fillRect/>
          </a:stretch>
        </p:blipFill>
        <p:spPr>
          <a:xfrm>
            <a:off x="3832921" y="3920490"/>
            <a:ext cx="2844800" cy="1092200"/>
          </a:xfrm>
          <a:prstGeom prst="rect">
            <a:avLst/>
          </a:prstGeom>
        </p:spPr>
      </p:pic>
    </p:spTree>
    <p:extLst>
      <p:ext uri="{BB962C8B-B14F-4D97-AF65-F5344CB8AC3E}">
        <p14:creationId xmlns:p14="http://schemas.microsoft.com/office/powerpoint/2010/main" val="2035026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1955" y="603296"/>
            <a:ext cx="4838700" cy="723900"/>
          </a:xfrm>
          <a:prstGeom prst="rect">
            <a:avLst/>
          </a:prstGeom>
        </p:spPr>
      </p:pic>
      <p:sp>
        <p:nvSpPr>
          <p:cNvPr id="17" name="Oval 16"/>
          <p:cNvSpPr>
            <a:spLocks noChangeAspect="1"/>
          </p:cNvSpPr>
          <p:nvPr/>
        </p:nvSpPr>
        <p:spPr>
          <a:xfrm>
            <a:off x="468850" y="3163696"/>
            <a:ext cx="2194560" cy="219456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2456720" y="1258483"/>
            <a:ext cx="2194560" cy="219456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a:spLocks noChangeAspect="1"/>
          </p:cNvSpPr>
          <p:nvPr/>
        </p:nvSpPr>
        <p:spPr>
          <a:xfrm>
            <a:off x="417375" y="1258483"/>
            <a:ext cx="2194560" cy="219456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63765" y="2655642"/>
            <a:ext cx="1767903" cy="283420"/>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smtClean="0"/>
              <a:t>Curiosity</a:t>
            </a:r>
            <a:endParaRPr lang="en-US" dirty="0"/>
          </a:p>
        </p:txBody>
      </p:sp>
      <p:sp>
        <p:nvSpPr>
          <p:cNvPr id="9" name="Content Placeholder 2"/>
          <p:cNvSpPr txBox="1">
            <a:spLocks/>
          </p:cNvSpPr>
          <p:nvPr/>
        </p:nvSpPr>
        <p:spPr>
          <a:xfrm>
            <a:off x="655808" y="1600200"/>
            <a:ext cx="1767903" cy="904776"/>
          </a:xfrm>
          <a:prstGeom prst="rect">
            <a:avLst/>
          </a:prstGeom>
          <a:effectLst/>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8000" spc="-150" dirty="0" smtClean="0">
                <a:solidFill>
                  <a:srgbClr val="FBAF75"/>
                </a:solidFill>
              </a:rPr>
              <a:t>66%</a:t>
            </a:r>
            <a:endParaRPr lang="en-US" sz="8000" spc="-150" dirty="0">
              <a:solidFill>
                <a:srgbClr val="FBAF75"/>
              </a:solidFill>
            </a:endParaRPr>
          </a:p>
        </p:txBody>
      </p:sp>
      <p:sp>
        <p:nvSpPr>
          <p:cNvPr id="10" name="Content Placeholder 2"/>
          <p:cNvSpPr txBox="1">
            <a:spLocks/>
          </p:cNvSpPr>
          <p:nvPr/>
        </p:nvSpPr>
        <p:spPr>
          <a:xfrm>
            <a:off x="2675109" y="1600200"/>
            <a:ext cx="1759945" cy="9047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8000" spc="-150" dirty="0" smtClean="0">
                <a:solidFill>
                  <a:srgbClr val="FBAF75"/>
                </a:solidFill>
              </a:rPr>
              <a:t>50%</a:t>
            </a:r>
            <a:endParaRPr lang="en-US" sz="8000" spc="-150" dirty="0">
              <a:solidFill>
                <a:srgbClr val="FBAF75"/>
              </a:solidFill>
            </a:endParaRPr>
          </a:p>
        </p:txBody>
      </p:sp>
      <p:sp>
        <p:nvSpPr>
          <p:cNvPr id="11" name="Content Placeholder 2"/>
          <p:cNvSpPr txBox="1">
            <a:spLocks/>
          </p:cNvSpPr>
          <p:nvPr/>
        </p:nvSpPr>
        <p:spPr>
          <a:xfrm>
            <a:off x="685800" y="3453043"/>
            <a:ext cx="1759945" cy="9047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8000" spc="-150" dirty="0" smtClean="0">
                <a:solidFill>
                  <a:srgbClr val="FBAF75"/>
                </a:solidFill>
              </a:rPr>
              <a:t>38%</a:t>
            </a:r>
            <a:endParaRPr lang="en-US" sz="8000" spc="-150" dirty="0">
              <a:solidFill>
                <a:srgbClr val="FBAF75"/>
              </a:solidFill>
            </a:endParaRPr>
          </a:p>
        </p:txBody>
      </p:sp>
      <p:sp>
        <p:nvSpPr>
          <p:cNvPr id="14" name="Content Placeholder 2"/>
          <p:cNvSpPr txBox="1">
            <a:spLocks/>
          </p:cNvSpPr>
          <p:nvPr/>
        </p:nvSpPr>
        <p:spPr>
          <a:xfrm>
            <a:off x="2670060" y="2655642"/>
            <a:ext cx="1767901" cy="564120"/>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t>Desire to </a:t>
            </a:r>
            <a:br>
              <a:rPr lang="en-US" dirty="0"/>
            </a:br>
            <a:r>
              <a:rPr lang="en-US" dirty="0"/>
              <a:t>quit smoking</a:t>
            </a:r>
          </a:p>
        </p:txBody>
      </p:sp>
      <p:sp>
        <p:nvSpPr>
          <p:cNvPr id="15" name="Content Placeholder 2"/>
          <p:cNvSpPr txBox="1">
            <a:spLocks/>
          </p:cNvSpPr>
          <p:nvPr/>
        </p:nvSpPr>
        <p:spPr>
          <a:xfrm>
            <a:off x="663765" y="4480929"/>
            <a:ext cx="3781235" cy="683046"/>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smtClean="0"/>
              <a:t>Belief </a:t>
            </a:r>
            <a:r>
              <a:rPr lang="en-US" dirty="0"/>
              <a:t>that </a:t>
            </a:r>
            <a:r>
              <a:rPr lang="en-US" dirty="0" smtClean="0"/>
              <a:t>e-cigarettes/</a:t>
            </a:r>
            <a:r>
              <a:rPr lang="en-US" dirty="0" err="1" smtClean="0"/>
              <a:t>vaping</a:t>
            </a:r>
            <a:r>
              <a:rPr lang="en-US" dirty="0" smtClean="0"/>
              <a:t> </a:t>
            </a:r>
            <a:r>
              <a:rPr lang="en-US" dirty="0"/>
              <a:t>is </a:t>
            </a:r>
            <a:r>
              <a:rPr lang="en-US" dirty="0" smtClean="0"/>
              <a:t>less harmful than </a:t>
            </a:r>
            <a:r>
              <a:rPr lang="en-US" dirty="0"/>
              <a:t>smoking</a:t>
            </a:r>
          </a:p>
        </p:txBody>
      </p:sp>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b="-16130"/>
          <a:stretch/>
        </p:blipFill>
        <p:spPr>
          <a:xfrm>
            <a:off x="4690430" y="1793512"/>
            <a:ext cx="4467646" cy="3904738"/>
          </a:xfrm>
          <a:prstGeom prst="rect">
            <a:avLst/>
          </a:prstGeom>
          <a:effectLst>
            <a:outerShdw blurRad="127000" dist="38100" dir="8100000" sx="102000" sy="102000" algn="tr" rotWithShape="0">
              <a:prstClr val="black">
                <a:alpha val="30000"/>
              </a:prstClr>
            </a:outerShdw>
          </a:effectLst>
        </p:spPr>
      </p:pic>
    </p:spTree>
    <p:extLst>
      <p:ext uri="{BB962C8B-B14F-4D97-AF65-F5344CB8AC3E}">
        <p14:creationId xmlns:p14="http://schemas.microsoft.com/office/powerpoint/2010/main" val="1378331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6000" y="603250"/>
            <a:ext cx="4838700" cy="723900"/>
          </a:xfrm>
          <a:prstGeom prst="rect">
            <a:avLst/>
          </a:prstGeom>
        </p:spPr>
      </p:pic>
      <p:sp>
        <p:nvSpPr>
          <p:cNvPr id="7" name="Content Placeholder 2"/>
          <p:cNvSpPr txBox="1">
            <a:spLocks/>
          </p:cNvSpPr>
          <p:nvPr/>
        </p:nvSpPr>
        <p:spPr>
          <a:xfrm>
            <a:off x="2677100" y="2006601"/>
            <a:ext cx="4660134" cy="7493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t>In Canada, electronic cigarettes and nicotine-free e-juice are legal to </a:t>
            </a:r>
            <a:r>
              <a:rPr lang="en-US" dirty="0" smtClean="0"/>
              <a:t>sell. </a:t>
            </a:r>
            <a:endParaRPr lang="en-US" dirty="0"/>
          </a:p>
        </p:txBody>
      </p:sp>
      <p:sp>
        <p:nvSpPr>
          <p:cNvPr id="8" name="Content Placeholder 2"/>
          <p:cNvSpPr txBox="1">
            <a:spLocks/>
          </p:cNvSpPr>
          <p:nvPr/>
        </p:nvSpPr>
        <p:spPr>
          <a:xfrm>
            <a:off x="685800" y="1828800"/>
            <a:ext cx="1816100" cy="114162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dirty="0" smtClean="0"/>
              <a:t>E-cigs &amp; E-juice</a:t>
            </a:r>
            <a:endParaRPr lang="en-US" sz="4000" dirty="0"/>
          </a:p>
        </p:txBody>
      </p:sp>
      <p:sp>
        <p:nvSpPr>
          <p:cNvPr id="10" name="Content Placeholder 2"/>
          <p:cNvSpPr txBox="1">
            <a:spLocks/>
          </p:cNvSpPr>
          <p:nvPr/>
        </p:nvSpPr>
        <p:spPr>
          <a:xfrm>
            <a:off x="4671156" y="3743668"/>
            <a:ext cx="3977086" cy="211796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smtClean="0"/>
              <a:t>E-juice </a:t>
            </a:r>
            <a:r>
              <a:rPr lang="en-US" dirty="0"/>
              <a:t>that contains nicotine is illegal </a:t>
            </a:r>
            <a:r>
              <a:rPr lang="en-US" dirty="0" smtClean="0"/>
              <a:t>to sell in Canada.</a:t>
            </a:r>
            <a:endParaRPr lang="en-US" dirty="0"/>
          </a:p>
          <a:p>
            <a:r>
              <a:rPr lang="en-US" dirty="0"/>
              <a:t>There is no one enforcing </a:t>
            </a:r>
            <a:r>
              <a:rPr lang="en-US" dirty="0" smtClean="0"/>
              <a:t>this </a:t>
            </a:r>
            <a:r>
              <a:rPr lang="en-US" dirty="0"/>
              <a:t>regulation, so many </a:t>
            </a:r>
            <a:r>
              <a:rPr lang="en-US" dirty="0" smtClean="0"/>
              <a:t>products </a:t>
            </a:r>
            <a:r>
              <a:rPr lang="en-US" dirty="0"/>
              <a:t>are being  </a:t>
            </a:r>
            <a:r>
              <a:rPr lang="en-US" dirty="0" smtClean="0"/>
              <a:t>sold </a:t>
            </a:r>
            <a:r>
              <a:rPr lang="en-US" dirty="0"/>
              <a:t>illegally. </a:t>
            </a:r>
          </a:p>
        </p:txBody>
      </p:sp>
      <p:sp>
        <p:nvSpPr>
          <p:cNvPr id="11" name="Content Placeholder 2"/>
          <p:cNvSpPr txBox="1">
            <a:spLocks/>
          </p:cNvSpPr>
          <p:nvPr/>
        </p:nvSpPr>
        <p:spPr>
          <a:xfrm>
            <a:off x="4671155" y="3108902"/>
            <a:ext cx="1759945" cy="5796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dirty="0" smtClean="0"/>
              <a:t>Nicotine</a:t>
            </a:r>
            <a:endParaRPr lang="en-US" sz="4000" dirty="0"/>
          </a:p>
        </p:txBody>
      </p:sp>
      <p:pic>
        <p:nvPicPr>
          <p:cNvPr id="5" name="Picture 4"/>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7147957" y="1653600"/>
            <a:ext cx="1316822" cy="1316822"/>
          </a:xfrm>
          <a:prstGeom prst="rect">
            <a:avLst/>
          </a:prstGeom>
          <a:effectLst>
            <a:outerShdw blurRad="50800" dist="38100" dir="2700000" sx="102000" sy="102000" algn="tl" rotWithShape="0">
              <a:prstClr val="black">
                <a:alpha val="3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800" y="3296341"/>
            <a:ext cx="3759200" cy="2565291"/>
          </a:xfrm>
          <a:prstGeom prst="rect">
            <a:avLst/>
          </a:prstGeom>
          <a:effectLst>
            <a:outerShdw blurRad="127000" dist="38100" dir="2700000" sx="102000" sy="102000" algn="tl" rotWithShape="0">
              <a:prstClr val="black">
                <a:alpha val="30000"/>
              </a:prstClr>
            </a:outerShdw>
          </a:effectLst>
        </p:spPr>
      </p:pic>
    </p:spTree>
    <p:extLst>
      <p:ext uri="{BB962C8B-B14F-4D97-AF65-F5344CB8AC3E}">
        <p14:creationId xmlns:p14="http://schemas.microsoft.com/office/powerpoint/2010/main" val="94369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4194" y="603250"/>
            <a:ext cx="4838700" cy="723900"/>
          </a:xfrm>
          <a:prstGeom prst="rect">
            <a:avLst/>
          </a:prstGeom>
        </p:spPr>
      </p:pic>
      <p:sp>
        <p:nvSpPr>
          <p:cNvPr id="7" name="Content Placeholder 2"/>
          <p:cNvSpPr txBox="1">
            <a:spLocks/>
          </p:cNvSpPr>
          <p:nvPr/>
        </p:nvSpPr>
        <p:spPr>
          <a:xfrm>
            <a:off x="685800" y="1600200"/>
            <a:ext cx="3644900" cy="4572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1600"/>
              </a:spcBef>
            </a:pPr>
            <a:r>
              <a:rPr lang="en-US" dirty="0"/>
              <a:t>Some researchers believe that e-cigarettes are the best opportunity in the </a:t>
            </a:r>
            <a:r>
              <a:rPr lang="en-US" dirty="0" smtClean="0"/>
              <a:t/>
            </a:r>
            <a:br>
              <a:rPr lang="en-US" dirty="0" smtClean="0"/>
            </a:br>
            <a:r>
              <a:rPr lang="en-US" dirty="0" smtClean="0"/>
              <a:t>21st </a:t>
            </a:r>
            <a:r>
              <a:rPr lang="en-US" dirty="0"/>
              <a:t>century to improve public health, and could save millions of lives.</a:t>
            </a:r>
          </a:p>
          <a:p>
            <a:pPr lvl="0">
              <a:spcBef>
                <a:spcPts val="1600"/>
              </a:spcBef>
            </a:pPr>
            <a:r>
              <a:rPr lang="en-US" dirty="0"/>
              <a:t>Others worry that because they look like real cigarettes, </a:t>
            </a:r>
            <a:r>
              <a:rPr lang="en-US" spc="-80" dirty="0"/>
              <a:t>ESPs might actually encourage </a:t>
            </a:r>
            <a:r>
              <a:rPr lang="en-US" dirty="0"/>
              <a:t>people to </a:t>
            </a:r>
            <a:r>
              <a:rPr lang="en-US" dirty="0" smtClean="0"/>
              <a:t>smoke</a:t>
            </a:r>
            <a:r>
              <a:rPr lang="en-US" dirty="0"/>
              <a:t>, act as a gateway to smoking for young people, and prevent current users </a:t>
            </a:r>
            <a:r>
              <a:rPr lang="en-US" dirty="0" smtClean="0"/>
              <a:t>from </a:t>
            </a:r>
            <a:r>
              <a:rPr lang="en-US" dirty="0"/>
              <a:t>quitting.</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86300" y="1600200"/>
            <a:ext cx="3759200" cy="4572000"/>
          </a:xfrm>
          <a:prstGeom prst="rect">
            <a:avLst/>
          </a:prstGeom>
          <a:effectLst>
            <a:outerShdw blurRad="127000" dist="38100" dir="8100000" sx="102000" sy="102000" algn="tr" rotWithShape="0">
              <a:prstClr val="black">
                <a:alpha val="30000"/>
              </a:prstClr>
            </a:outerShdw>
          </a:effectLst>
        </p:spPr>
      </p:pic>
    </p:spTree>
    <p:extLst>
      <p:ext uri="{BB962C8B-B14F-4D97-AF65-F5344CB8AC3E}">
        <p14:creationId xmlns:p14="http://schemas.microsoft.com/office/powerpoint/2010/main" val="146704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3951" y="601940"/>
            <a:ext cx="4838700" cy="723900"/>
          </a:xfrm>
          <a:prstGeom prst="rect">
            <a:avLst/>
          </a:prstGeom>
        </p:spPr>
      </p:pic>
      <p:sp>
        <p:nvSpPr>
          <p:cNvPr id="7" name="Content Placeholder 2"/>
          <p:cNvSpPr txBox="1">
            <a:spLocks/>
          </p:cNvSpPr>
          <p:nvPr/>
        </p:nvSpPr>
        <p:spPr>
          <a:xfrm>
            <a:off x="548640" y="1532956"/>
            <a:ext cx="3759200" cy="7835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pPr>
            <a:r>
              <a:rPr lang="en-US" sz="2800" i="1" dirty="0">
                <a:solidFill>
                  <a:srgbClr val="C1C757"/>
                </a:solidFill>
              </a:rPr>
              <a:t>E-cigarettes contain harmless </a:t>
            </a:r>
            <a:r>
              <a:rPr lang="en-US" sz="2800" i="1" dirty="0" smtClean="0">
                <a:solidFill>
                  <a:srgbClr val="C1C757"/>
                </a:solidFill>
              </a:rPr>
              <a:t>water </a:t>
            </a:r>
            <a:r>
              <a:rPr lang="en-US" sz="2800" i="1" dirty="0" err="1" smtClean="0">
                <a:solidFill>
                  <a:srgbClr val="C1C757"/>
                </a:solidFill>
              </a:rPr>
              <a:t>vapour</a:t>
            </a:r>
            <a:r>
              <a:rPr lang="en-US" sz="2800" i="1" dirty="0">
                <a:solidFill>
                  <a:srgbClr val="C1C757"/>
                </a:solidFill>
              </a:rPr>
              <a:t>.</a:t>
            </a:r>
          </a:p>
        </p:txBody>
      </p:sp>
      <p:pic>
        <p:nvPicPr>
          <p:cNvPr id="6" name="Picture 5"/>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525587" y="5370237"/>
            <a:ext cx="3811837" cy="571489"/>
          </a:xfrm>
          <a:prstGeom prst="rect">
            <a:avLst/>
          </a:prstGeom>
          <a:effectLst>
            <a:outerShdw blurRad="50800" dist="38100" dir="2700000" sx="102000" sy="102000" algn="tl" rotWithShape="0">
              <a:prstClr val="black">
                <a:alpha val="30000"/>
              </a:prstClr>
            </a:outerShdw>
          </a:effectLst>
        </p:spPr>
      </p:pic>
      <p:sp>
        <p:nvSpPr>
          <p:cNvPr id="8" name="Content Placeholder 2"/>
          <p:cNvSpPr txBox="1">
            <a:spLocks/>
          </p:cNvSpPr>
          <p:nvPr/>
        </p:nvSpPr>
        <p:spPr>
          <a:xfrm>
            <a:off x="4673601" y="1600200"/>
            <a:ext cx="4004519" cy="47290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b="1" dirty="0">
                <a:solidFill>
                  <a:srgbClr val="FBAF75"/>
                </a:solidFill>
              </a:rPr>
              <a:t>REALITY: </a:t>
            </a:r>
            <a:r>
              <a:rPr lang="en-US" dirty="0" smtClean="0"/>
              <a:t>ESPs </a:t>
            </a:r>
            <a:r>
              <a:rPr lang="en-US" dirty="0"/>
              <a:t>also contain many of the same chemicals that are found in </a:t>
            </a:r>
            <a:r>
              <a:rPr lang="en-US" dirty="0" smtClean="0"/>
              <a:t>cigarettes.</a:t>
            </a:r>
          </a:p>
          <a:p>
            <a:pPr marL="0" indent="0">
              <a:spcBef>
                <a:spcPts val="2200"/>
              </a:spcBef>
              <a:buNone/>
            </a:pPr>
            <a:r>
              <a:rPr lang="en-US" b="1" dirty="0" smtClean="0">
                <a:solidFill>
                  <a:srgbClr val="FBAF75"/>
                </a:solidFill>
              </a:rPr>
              <a:t>REALITY: </a:t>
            </a:r>
            <a:r>
              <a:rPr lang="en-US" dirty="0" smtClean="0"/>
              <a:t>Evidence is mixed on whether or not ESPs can help you quit tobacco.</a:t>
            </a:r>
          </a:p>
          <a:p>
            <a:pPr marL="0" indent="0">
              <a:spcBef>
                <a:spcPts val="2200"/>
              </a:spcBef>
              <a:buNone/>
            </a:pPr>
            <a:r>
              <a:rPr lang="en-US" b="1" dirty="0">
                <a:solidFill>
                  <a:srgbClr val="FBAF75"/>
                </a:solidFill>
              </a:rPr>
              <a:t>REALITY: </a:t>
            </a:r>
            <a:r>
              <a:rPr lang="en-US" dirty="0" smtClean="0"/>
              <a:t>More </a:t>
            </a:r>
            <a:r>
              <a:rPr lang="en-US" dirty="0"/>
              <a:t>and more places are banning or restricting the </a:t>
            </a:r>
            <a:r>
              <a:rPr lang="en-US" dirty="0" smtClean="0"/>
              <a:t/>
            </a:r>
            <a:br>
              <a:rPr lang="en-US" dirty="0" smtClean="0"/>
            </a:br>
            <a:r>
              <a:rPr lang="en-US" dirty="0" smtClean="0"/>
              <a:t>use </a:t>
            </a:r>
            <a:r>
              <a:rPr lang="en-US" dirty="0"/>
              <a:t>of ESPs, </a:t>
            </a:r>
            <a:r>
              <a:rPr lang="en-US" dirty="0" smtClean="0"/>
              <a:t>including: cities </a:t>
            </a:r>
            <a:r>
              <a:rPr lang="en-US" dirty="0"/>
              <a:t>like Edmonton, Calgary, Red Deer </a:t>
            </a:r>
            <a:r>
              <a:rPr lang="en-US" dirty="0" smtClean="0"/>
              <a:t>and </a:t>
            </a:r>
            <a:r>
              <a:rPr lang="en-US" dirty="0"/>
              <a:t>Cold </a:t>
            </a:r>
            <a:r>
              <a:rPr lang="en-US" dirty="0" smtClean="0"/>
              <a:t>Lake; all </a:t>
            </a:r>
            <a:r>
              <a:rPr lang="en-US" dirty="0"/>
              <a:t>of Alberta Health </a:t>
            </a:r>
            <a:r>
              <a:rPr lang="en-US" dirty="0" smtClean="0"/>
              <a:t>Services; and several airlines.</a:t>
            </a:r>
            <a:endParaRPr lang="en-US" dirty="0"/>
          </a:p>
        </p:txBody>
      </p:sp>
      <p:sp>
        <p:nvSpPr>
          <p:cNvPr id="9" name="Content Placeholder 2"/>
          <p:cNvSpPr txBox="1">
            <a:spLocks/>
          </p:cNvSpPr>
          <p:nvPr/>
        </p:nvSpPr>
        <p:spPr>
          <a:xfrm>
            <a:off x="548640" y="2752096"/>
            <a:ext cx="3759200" cy="85848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pPr>
            <a:r>
              <a:rPr lang="en-US" sz="2800" i="1" dirty="0" smtClean="0">
                <a:solidFill>
                  <a:srgbClr val="C1C757"/>
                </a:solidFill>
              </a:rPr>
              <a:t>They </a:t>
            </a:r>
            <a:r>
              <a:rPr lang="en-US" sz="2800" i="1" dirty="0">
                <a:solidFill>
                  <a:srgbClr val="C1C757"/>
                </a:solidFill>
              </a:rPr>
              <a:t>can help </a:t>
            </a:r>
            <a:r>
              <a:rPr lang="en-US" sz="2800" i="1" dirty="0" smtClean="0">
                <a:solidFill>
                  <a:srgbClr val="C1C757"/>
                </a:solidFill>
              </a:rPr>
              <a:t/>
            </a:r>
            <a:br>
              <a:rPr lang="en-US" sz="2800" i="1" dirty="0" smtClean="0">
                <a:solidFill>
                  <a:srgbClr val="C1C757"/>
                </a:solidFill>
              </a:rPr>
            </a:br>
            <a:r>
              <a:rPr lang="en-US" sz="2800" i="1" dirty="0" smtClean="0">
                <a:solidFill>
                  <a:srgbClr val="C1C757"/>
                </a:solidFill>
              </a:rPr>
              <a:t>you quit </a:t>
            </a:r>
            <a:r>
              <a:rPr lang="en-US" sz="2800" i="1" dirty="0">
                <a:solidFill>
                  <a:srgbClr val="C1C757"/>
                </a:solidFill>
              </a:rPr>
              <a:t>tobacco</a:t>
            </a:r>
            <a:r>
              <a:rPr lang="en-US" sz="2800" i="1" dirty="0" smtClean="0">
                <a:solidFill>
                  <a:srgbClr val="C1C757"/>
                </a:solidFill>
              </a:rPr>
              <a:t>.</a:t>
            </a:r>
            <a:endParaRPr lang="en-US" sz="2800" i="1" dirty="0">
              <a:solidFill>
                <a:srgbClr val="C1C757"/>
              </a:solidFill>
            </a:endParaRPr>
          </a:p>
        </p:txBody>
      </p:sp>
      <p:sp>
        <p:nvSpPr>
          <p:cNvPr id="10" name="Content Placeholder 2"/>
          <p:cNvSpPr txBox="1">
            <a:spLocks/>
          </p:cNvSpPr>
          <p:nvPr/>
        </p:nvSpPr>
        <p:spPr>
          <a:xfrm>
            <a:off x="548640" y="4006122"/>
            <a:ext cx="3759200" cy="7835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pPr>
            <a:r>
              <a:rPr lang="en-US" sz="2800" i="1" dirty="0" smtClean="0">
                <a:solidFill>
                  <a:srgbClr val="C1C757"/>
                </a:solidFill>
              </a:rPr>
              <a:t>They </a:t>
            </a:r>
            <a:r>
              <a:rPr lang="en-US" sz="2800" i="1" dirty="0">
                <a:solidFill>
                  <a:srgbClr val="C1C757"/>
                </a:solidFill>
              </a:rPr>
              <a:t>can be </a:t>
            </a:r>
            <a:r>
              <a:rPr lang="en-US" sz="2800" i="1" dirty="0" smtClean="0">
                <a:solidFill>
                  <a:srgbClr val="C1C757"/>
                </a:solidFill>
              </a:rPr>
              <a:t>used anywhere</a:t>
            </a:r>
            <a:r>
              <a:rPr lang="en-US" sz="2800" i="1" dirty="0">
                <a:solidFill>
                  <a:srgbClr val="C1C757"/>
                </a:solidFill>
              </a:rPr>
              <a:t>.</a:t>
            </a:r>
          </a:p>
        </p:txBody>
      </p:sp>
    </p:spTree>
    <p:extLst>
      <p:ext uri="{BB962C8B-B14F-4D97-AF65-F5344CB8AC3E}">
        <p14:creationId xmlns:p14="http://schemas.microsoft.com/office/powerpoint/2010/main" val="1119654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12802" y="595299"/>
            <a:ext cx="6121400" cy="1295400"/>
          </a:xfrm>
          <a:prstGeom prst="rect">
            <a:avLst/>
          </a:prstGeom>
        </p:spPr>
      </p:pic>
      <p:pic>
        <p:nvPicPr>
          <p:cNvPr id="2" name="Picture 1"/>
          <p:cNvPicPr>
            <a:picLocks noChangeAspect="1"/>
          </p:cNvPicPr>
          <p:nvPr/>
        </p:nvPicPr>
        <p:blipFill>
          <a:blip r:embed="rId4" cstate="hqprint">
            <a:alphaModFix amt="40000"/>
            <a:extLst>
              <a:ext uri="{28A0092B-C50C-407E-A947-70E740481C1C}">
                <a14:useLocalDpi xmlns:a14="http://schemas.microsoft.com/office/drawing/2010/main"/>
              </a:ext>
            </a:extLst>
          </a:blip>
          <a:stretch>
            <a:fillRect/>
          </a:stretch>
        </p:blipFill>
        <p:spPr>
          <a:xfrm>
            <a:off x="6646371" y="5118395"/>
            <a:ext cx="1824528" cy="1040551"/>
          </a:xfrm>
          <a:prstGeom prst="rect">
            <a:avLst/>
          </a:prstGeom>
        </p:spPr>
      </p:pic>
      <p:pic>
        <p:nvPicPr>
          <p:cNvPr id="5" name="Picture 4"/>
          <p:cNvPicPr>
            <a:picLocks noChangeAspect="1"/>
          </p:cNvPicPr>
          <p:nvPr/>
        </p:nvPicPr>
        <p:blipFill>
          <a:blip r:embed="rId5" cstate="hqprint">
            <a:alphaModFix amt="40000"/>
            <a:extLst>
              <a:ext uri="{28A0092B-C50C-407E-A947-70E740481C1C}">
                <a14:useLocalDpi xmlns:a14="http://schemas.microsoft.com/office/drawing/2010/main"/>
              </a:ext>
            </a:extLst>
          </a:blip>
          <a:stretch>
            <a:fillRect/>
          </a:stretch>
        </p:blipFill>
        <p:spPr>
          <a:xfrm>
            <a:off x="6646371" y="4107778"/>
            <a:ext cx="1824528" cy="1010617"/>
          </a:xfrm>
          <a:prstGeom prst="rect">
            <a:avLst/>
          </a:prstGeom>
        </p:spPr>
      </p:pic>
      <p:pic>
        <p:nvPicPr>
          <p:cNvPr id="6" name="Picture 5"/>
          <p:cNvPicPr>
            <a:picLocks noChangeAspect="1"/>
          </p:cNvPicPr>
          <p:nvPr/>
        </p:nvPicPr>
        <p:blipFill>
          <a:blip r:embed="rId6" cstate="hqprint">
            <a:alphaModFix amt="40000"/>
            <a:extLst>
              <a:ext uri="{28A0092B-C50C-407E-A947-70E740481C1C}">
                <a14:useLocalDpi xmlns:a14="http://schemas.microsoft.com/office/drawing/2010/main"/>
              </a:ext>
            </a:extLst>
          </a:blip>
          <a:stretch>
            <a:fillRect/>
          </a:stretch>
        </p:blipFill>
        <p:spPr>
          <a:xfrm>
            <a:off x="6646371" y="2731047"/>
            <a:ext cx="1824528" cy="1334887"/>
          </a:xfrm>
          <a:prstGeom prst="rect">
            <a:avLst/>
          </a:prstGeom>
        </p:spPr>
      </p:pic>
      <p:sp>
        <p:nvSpPr>
          <p:cNvPr id="7" name="Content Placeholder 2"/>
          <p:cNvSpPr txBox="1">
            <a:spLocks/>
          </p:cNvSpPr>
          <p:nvPr/>
        </p:nvSpPr>
        <p:spPr>
          <a:xfrm>
            <a:off x="685800" y="2057400"/>
            <a:ext cx="6309911" cy="297730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t>Tobacco giants like Philip Morris, Imperial Tobacco and British American Tobacco all own popular </a:t>
            </a:r>
            <a:r>
              <a:rPr lang="en-US" dirty="0" smtClean="0"/>
              <a:t/>
            </a:r>
            <a:br>
              <a:rPr lang="en-US" dirty="0" smtClean="0"/>
            </a:br>
            <a:r>
              <a:rPr lang="en-US" dirty="0" smtClean="0"/>
              <a:t>(</a:t>
            </a:r>
            <a:r>
              <a:rPr lang="en-US" dirty="0"/>
              <a:t>and well-advertised) e-cigarette brands, including</a:t>
            </a:r>
          </a:p>
          <a:p>
            <a:r>
              <a:rPr lang="en-US" dirty="0" err="1"/>
              <a:t>blu</a:t>
            </a:r>
            <a:r>
              <a:rPr lang="en-US" dirty="0"/>
              <a:t> </a:t>
            </a:r>
          </a:p>
          <a:p>
            <a:r>
              <a:rPr lang="en-US" dirty="0" err="1"/>
              <a:t>Vype</a:t>
            </a:r>
            <a:endParaRPr lang="en-US" dirty="0"/>
          </a:p>
          <a:p>
            <a:r>
              <a:rPr lang="en-US" dirty="0" err="1"/>
              <a:t>Vuse</a:t>
            </a:r>
            <a:endParaRPr lang="en-US" dirty="0"/>
          </a:p>
          <a:p>
            <a:r>
              <a:rPr lang="en-US" dirty="0" smtClean="0"/>
              <a:t>E-</a:t>
            </a:r>
            <a:r>
              <a:rPr lang="en-US" dirty="0" err="1" smtClean="0"/>
              <a:t>Lites</a:t>
            </a:r>
            <a:endParaRPr lang="en-US" dirty="0"/>
          </a:p>
        </p:txBody>
      </p:sp>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50266" y="3165209"/>
            <a:ext cx="4645445" cy="3484084"/>
          </a:xfrm>
          <a:prstGeom prst="rect">
            <a:avLst/>
          </a:prstGeom>
          <a:effectLst>
            <a:outerShdw blurRad="127000" dist="38100" dir="2700000" sx="102000" sy="102000" algn="tl" rotWithShape="0">
              <a:prstClr val="black">
                <a:alpha val="30000"/>
              </a:prstClr>
            </a:outerShdw>
          </a:effectLst>
        </p:spPr>
      </p:pic>
    </p:spTree>
    <p:extLst>
      <p:ext uri="{BB962C8B-B14F-4D97-AF65-F5344CB8AC3E}">
        <p14:creationId xmlns:p14="http://schemas.microsoft.com/office/powerpoint/2010/main" val="1302278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5999" y="603250"/>
            <a:ext cx="4838700" cy="723900"/>
          </a:xfrm>
          <a:prstGeom prst="rect">
            <a:avLst/>
          </a:prstGeom>
        </p:spPr>
      </p:pic>
      <p:sp>
        <p:nvSpPr>
          <p:cNvPr id="7" name="Content Placeholder 2"/>
          <p:cNvSpPr txBox="1">
            <a:spLocks/>
          </p:cNvSpPr>
          <p:nvPr/>
        </p:nvSpPr>
        <p:spPr>
          <a:xfrm>
            <a:off x="685799" y="1600199"/>
            <a:ext cx="6654801" cy="461331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t>ESP advertisements use many of the same tactics </a:t>
            </a:r>
            <a:r>
              <a:rPr lang="en-US" dirty="0" smtClean="0"/>
              <a:t/>
            </a:r>
            <a:br>
              <a:rPr lang="en-US" dirty="0" smtClean="0"/>
            </a:br>
            <a:r>
              <a:rPr lang="en-US" dirty="0" smtClean="0"/>
              <a:t>that </a:t>
            </a:r>
            <a:r>
              <a:rPr lang="en-US" dirty="0"/>
              <a:t>cigarette companies have been using for years: </a:t>
            </a:r>
          </a:p>
          <a:p>
            <a:pPr lvl="0">
              <a:spcBef>
                <a:spcPts val="1600"/>
              </a:spcBef>
            </a:pPr>
            <a:r>
              <a:rPr lang="en-US" dirty="0"/>
              <a:t>They have celebrity </a:t>
            </a:r>
            <a:r>
              <a:rPr lang="en-US" dirty="0" smtClean="0"/>
              <a:t>spokespeople.</a:t>
            </a:r>
            <a:endParaRPr lang="en-US" dirty="0"/>
          </a:p>
          <a:p>
            <a:pPr lvl="0">
              <a:spcBef>
                <a:spcPts val="1600"/>
              </a:spcBef>
            </a:pPr>
            <a:r>
              <a:rPr lang="en-US" dirty="0"/>
              <a:t>Their ads feature manly men and glamorous </a:t>
            </a:r>
            <a:r>
              <a:rPr lang="en-US" dirty="0" smtClean="0"/>
              <a:t>women.</a:t>
            </a:r>
            <a:endParaRPr lang="en-US" dirty="0"/>
          </a:p>
          <a:p>
            <a:pPr lvl="0">
              <a:spcBef>
                <a:spcPts val="1600"/>
              </a:spcBef>
            </a:pPr>
            <a:r>
              <a:rPr lang="en-US" dirty="0"/>
              <a:t>They know sex </a:t>
            </a:r>
            <a:r>
              <a:rPr lang="en-US" dirty="0" smtClean="0"/>
              <a:t>sells.</a:t>
            </a:r>
            <a:endParaRPr lang="en-US" dirty="0"/>
          </a:p>
          <a:p>
            <a:pPr lvl="0">
              <a:spcBef>
                <a:spcPts val="1600"/>
              </a:spcBef>
            </a:pPr>
            <a:r>
              <a:rPr lang="en-US" dirty="0"/>
              <a:t>They sponsor </a:t>
            </a:r>
            <a:r>
              <a:rPr lang="en-US" dirty="0" smtClean="0"/>
              <a:t>sports and </a:t>
            </a:r>
            <a:br>
              <a:rPr lang="en-US" dirty="0" smtClean="0"/>
            </a:br>
            <a:r>
              <a:rPr lang="en-US" dirty="0" smtClean="0"/>
              <a:t>music festivals.</a:t>
            </a:r>
            <a:endParaRPr lang="en-US" dirty="0"/>
          </a:p>
          <a:p>
            <a:pPr lvl="0">
              <a:spcBef>
                <a:spcPts val="1600"/>
              </a:spcBef>
            </a:pPr>
            <a:r>
              <a:rPr lang="en-US" dirty="0"/>
              <a:t>Their products come </a:t>
            </a:r>
            <a:r>
              <a:rPr lang="en-US" dirty="0" smtClean="0"/>
              <a:t>in </a:t>
            </a:r>
            <a:br>
              <a:rPr lang="en-US" dirty="0" smtClean="0"/>
            </a:br>
            <a:r>
              <a:rPr lang="en-US" dirty="0" smtClean="0"/>
              <a:t>sweet </a:t>
            </a:r>
            <a:r>
              <a:rPr lang="en-US" dirty="0" err="1" smtClean="0"/>
              <a:t>flavours</a:t>
            </a:r>
            <a:r>
              <a:rPr lang="en-US" dirty="0" smtClean="0"/>
              <a:t>.</a:t>
            </a:r>
            <a:endParaRPr lang="en-US" dirty="0"/>
          </a:p>
          <a:p>
            <a:pPr lvl="0">
              <a:spcBef>
                <a:spcPts val="1600"/>
              </a:spcBef>
            </a:pPr>
            <a:r>
              <a:rPr lang="en-US" dirty="0"/>
              <a:t>They use </a:t>
            </a:r>
            <a:r>
              <a:rPr lang="en-US" dirty="0" smtClean="0"/>
              <a:t>cartoons.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2168" y="3487858"/>
            <a:ext cx="4461830" cy="2730707"/>
          </a:xfrm>
          <a:prstGeom prst="rect">
            <a:avLst/>
          </a:prstGeom>
          <a:effectLst>
            <a:outerShdw blurRad="127000" dist="38100" dir="8100000" sx="102000" sy="102000" algn="tr" rotWithShape="0">
              <a:prstClr val="black">
                <a:alpha val="30000"/>
              </a:prstClr>
            </a:outerShdw>
          </a:effectLst>
        </p:spPr>
      </p:pic>
    </p:spTree>
    <p:extLst>
      <p:ext uri="{BB962C8B-B14F-4D97-AF65-F5344CB8AC3E}">
        <p14:creationId xmlns:p14="http://schemas.microsoft.com/office/powerpoint/2010/main" val="168387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5998" y="604244"/>
            <a:ext cx="4838700" cy="723900"/>
          </a:xfrm>
          <a:prstGeom prst="rect">
            <a:avLst/>
          </a:prstGeom>
        </p:spPr>
      </p:pic>
      <p:sp>
        <p:nvSpPr>
          <p:cNvPr id="7" name="Content Placeholder 2"/>
          <p:cNvSpPr txBox="1">
            <a:spLocks/>
          </p:cNvSpPr>
          <p:nvPr/>
        </p:nvSpPr>
        <p:spPr>
          <a:xfrm>
            <a:off x="685800" y="1600200"/>
            <a:ext cx="3809081" cy="453619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The liquid in e-cigarettes </a:t>
            </a:r>
            <a:r>
              <a:rPr lang="en-US" spc="-80" dirty="0"/>
              <a:t>contains many cancer-causing </a:t>
            </a:r>
            <a:r>
              <a:rPr lang="en-US" dirty="0"/>
              <a:t>substances, toxic chemicals and heavy metals, including</a:t>
            </a:r>
          </a:p>
          <a:p>
            <a:pPr lvl="1"/>
            <a:r>
              <a:rPr lang="en-US" sz="2300" dirty="0"/>
              <a:t>formaldehyde</a:t>
            </a:r>
          </a:p>
          <a:p>
            <a:pPr lvl="1"/>
            <a:r>
              <a:rPr lang="en-US" sz="2300" dirty="0"/>
              <a:t>arsenic</a:t>
            </a:r>
          </a:p>
          <a:p>
            <a:pPr lvl="1"/>
            <a:r>
              <a:rPr lang="en-US" sz="2300" dirty="0"/>
              <a:t>lead</a:t>
            </a:r>
          </a:p>
          <a:p>
            <a:pPr lvl="0">
              <a:spcBef>
                <a:spcPts val="1600"/>
              </a:spcBef>
            </a:pPr>
            <a:r>
              <a:rPr lang="en-US" dirty="0"/>
              <a:t>At their highest voltage settings, ESPs may produce higher levels of carcinogenic formaldehyde than what is found in tobacco smoke</a:t>
            </a:r>
            <a:r>
              <a:rPr lang="en-US" dirty="0" smtClean="0"/>
              <a:t>.</a:t>
            </a:r>
            <a:endParaRPr lang="en-US" dirty="0"/>
          </a:p>
        </p:txBody>
      </p:sp>
      <p:sp>
        <p:nvSpPr>
          <p:cNvPr id="6" name="Content Placeholder 2"/>
          <p:cNvSpPr txBox="1">
            <a:spLocks/>
          </p:cNvSpPr>
          <p:nvPr/>
        </p:nvSpPr>
        <p:spPr>
          <a:xfrm>
            <a:off x="4494881" y="1600200"/>
            <a:ext cx="3658519" cy="453619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1600"/>
              </a:spcBef>
            </a:pPr>
            <a:r>
              <a:rPr lang="en-US" dirty="0" smtClean="0"/>
              <a:t>Because </a:t>
            </a:r>
            <a:r>
              <a:rPr lang="en-US" dirty="0"/>
              <a:t>these products </a:t>
            </a:r>
            <a:r>
              <a:rPr lang="en-US" dirty="0" smtClean="0"/>
              <a:t/>
            </a:r>
            <a:br>
              <a:rPr lang="en-US" dirty="0" smtClean="0"/>
            </a:br>
            <a:r>
              <a:rPr lang="en-US" dirty="0" smtClean="0"/>
              <a:t>are </a:t>
            </a:r>
            <a:r>
              <a:rPr lang="en-US" dirty="0"/>
              <a:t>almost completely unregulated, there is </a:t>
            </a:r>
            <a:r>
              <a:rPr lang="en-US" dirty="0" smtClean="0"/>
              <a:t/>
            </a:r>
            <a:br>
              <a:rPr lang="en-US" dirty="0" smtClean="0"/>
            </a:br>
            <a:r>
              <a:rPr lang="en-US" dirty="0" smtClean="0"/>
              <a:t>no </a:t>
            </a:r>
            <a:r>
              <a:rPr lang="en-US" dirty="0"/>
              <a:t>guarantee that </a:t>
            </a:r>
            <a:r>
              <a:rPr lang="en-US" dirty="0" smtClean="0"/>
              <a:t>the </a:t>
            </a:r>
            <a:r>
              <a:rPr lang="en-US" dirty="0"/>
              <a:t>information on their </a:t>
            </a:r>
            <a:r>
              <a:rPr lang="en-US" dirty="0" smtClean="0"/>
              <a:t/>
            </a:r>
            <a:br>
              <a:rPr lang="en-US" dirty="0" smtClean="0"/>
            </a:br>
            <a:r>
              <a:rPr lang="en-US" dirty="0" smtClean="0"/>
              <a:t>labels </a:t>
            </a:r>
            <a:r>
              <a:rPr lang="en-US" dirty="0"/>
              <a:t>is accurate.</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4493" y="2119712"/>
            <a:ext cx="1475800" cy="4016684"/>
          </a:xfrm>
          <a:prstGeom prst="rect">
            <a:avLst/>
          </a:prstGeom>
          <a:effectLst>
            <a:reflection blurRad="6350" stA="50000" endA="300" endPos="32000" dir="5400000" sy="-100000" algn="bl" rotWithShape="0"/>
          </a:effectLst>
        </p:spPr>
      </p:pic>
      <p:pic>
        <p:nvPicPr>
          <p:cNvPr id="8" name="Picture 7"/>
          <p:cNvPicPr>
            <a:picLocks noChangeAspect="1"/>
          </p:cNvPicPr>
          <p:nvPr/>
        </p:nvPicPr>
        <p:blipFill>
          <a:blip r:embed="rId5">
            <a:alphaModFix amt="30000"/>
            <a:extLst>
              <a:ext uri="{28A0092B-C50C-407E-A947-70E740481C1C}">
                <a14:useLocalDpi xmlns:a14="http://schemas.microsoft.com/office/drawing/2010/main"/>
              </a:ext>
            </a:extLst>
          </a:blip>
          <a:stretch>
            <a:fillRect/>
          </a:stretch>
        </p:blipFill>
        <p:spPr>
          <a:xfrm>
            <a:off x="-473336" y="5003408"/>
            <a:ext cx="2288605" cy="1892300"/>
          </a:xfrm>
          <a:prstGeom prst="rect">
            <a:avLst/>
          </a:prstGeom>
        </p:spPr>
      </p:pic>
      <p:pic>
        <p:nvPicPr>
          <p:cNvPr id="3" name="Picture 2"/>
          <p:cNvPicPr>
            <a:picLocks noChangeAspect="1"/>
          </p:cNvPicPr>
          <p:nvPr/>
        </p:nvPicPr>
        <p:blipFill>
          <a:blip r:embed="rId6">
            <a:alphaModFix amt="30000"/>
            <a:extLst>
              <a:ext uri="{28A0092B-C50C-407E-A947-70E740481C1C}">
                <a14:useLocalDpi xmlns:a14="http://schemas.microsoft.com/office/drawing/2010/main"/>
              </a:ext>
            </a:extLst>
          </a:blip>
          <a:stretch>
            <a:fillRect/>
          </a:stretch>
        </p:blipFill>
        <p:spPr>
          <a:xfrm>
            <a:off x="169307" y="5649137"/>
            <a:ext cx="1032986" cy="974515"/>
          </a:xfrm>
          <a:prstGeom prst="rect">
            <a:avLst/>
          </a:prstGeom>
        </p:spPr>
      </p:pic>
    </p:spTree>
    <p:extLst>
      <p:ext uri="{BB962C8B-B14F-4D97-AF65-F5344CB8AC3E}">
        <p14:creationId xmlns:p14="http://schemas.microsoft.com/office/powerpoint/2010/main" val="1705374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8609" y="605515"/>
            <a:ext cx="7480300" cy="723900"/>
          </a:xfrm>
          <a:prstGeom prst="rect">
            <a:avLst/>
          </a:prstGeom>
        </p:spPr>
      </p:pic>
      <p:sp>
        <p:nvSpPr>
          <p:cNvPr id="6" name="Oval 5"/>
          <p:cNvSpPr>
            <a:spLocks noChangeAspect="1"/>
          </p:cNvSpPr>
          <p:nvPr/>
        </p:nvSpPr>
        <p:spPr>
          <a:xfrm>
            <a:off x="6035040" y="3657600"/>
            <a:ext cx="2926080" cy="292608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3809042" y="2010367"/>
            <a:ext cx="4686300" cy="4279900"/>
          </a:xfrm>
          <a:prstGeom prst="rect">
            <a:avLst/>
          </a:prstGeom>
          <a:effectLst>
            <a:outerShdw blurRad="127000" dist="38100" dir="2700000" sx="102000" sy="102000" algn="tl" rotWithShape="0">
              <a:prstClr val="black">
                <a:alpha val="30000"/>
              </a:prstClr>
            </a:outerShdw>
          </a:effectLst>
        </p:spPr>
      </p:pic>
      <p:sp>
        <p:nvSpPr>
          <p:cNvPr id="7" name="Content Placeholder 2"/>
          <p:cNvSpPr txBox="1">
            <a:spLocks/>
          </p:cNvSpPr>
          <p:nvPr/>
        </p:nvSpPr>
        <p:spPr>
          <a:xfrm>
            <a:off x="685800" y="1828800"/>
            <a:ext cx="7073900" cy="41998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smtClean="0"/>
              <a:t>It </a:t>
            </a:r>
            <a:r>
              <a:rPr lang="en-US" dirty="0"/>
              <a:t>is </a:t>
            </a:r>
            <a:r>
              <a:rPr lang="en-US" b="1" dirty="0"/>
              <a:t>illegal</a:t>
            </a:r>
            <a:r>
              <a:rPr lang="en-US" dirty="0"/>
              <a:t> in Canada to sell e-juice that contains </a:t>
            </a:r>
            <a:r>
              <a:rPr lang="en-US" dirty="0" smtClean="0"/>
              <a:t>nicotine. </a:t>
            </a:r>
            <a:endParaRPr lang="en-US" dirty="0"/>
          </a:p>
          <a:p>
            <a:pPr marL="0" lvl="0" indent="0">
              <a:buNone/>
            </a:pPr>
            <a:r>
              <a:rPr lang="en-US" dirty="0"/>
              <a:t>However:</a:t>
            </a:r>
          </a:p>
          <a:p>
            <a:pPr lvl="0"/>
            <a:r>
              <a:rPr lang="en-US" dirty="0"/>
              <a:t>Many e-juice products sold in Canada </a:t>
            </a:r>
            <a:r>
              <a:rPr lang="en-US" dirty="0" smtClean="0"/>
              <a:t/>
            </a:r>
            <a:br>
              <a:rPr lang="en-US" dirty="0" smtClean="0"/>
            </a:br>
            <a:r>
              <a:rPr lang="en-US" dirty="0" smtClean="0"/>
              <a:t>illegally </a:t>
            </a:r>
            <a:r>
              <a:rPr lang="en-US" dirty="0"/>
              <a:t>contain nicotine. </a:t>
            </a:r>
          </a:p>
          <a:p>
            <a:pPr lvl="0"/>
            <a:r>
              <a:rPr lang="en-US" dirty="0"/>
              <a:t>Many e-cigarettes labelled as being </a:t>
            </a:r>
            <a:r>
              <a:rPr lang="en-US" dirty="0" smtClean="0"/>
              <a:t/>
            </a:r>
            <a:br>
              <a:rPr lang="en-US" dirty="0" smtClean="0"/>
            </a:br>
            <a:r>
              <a:rPr lang="en-US" dirty="0" smtClean="0"/>
              <a:t>nicotine-free </a:t>
            </a:r>
            <a:r>
              <a:rPr lang="en-US" b="1" dirty="0"/>
              <a:t>do</a:t>
            </a:r>
            <a:r>
              <a:rPr lang="en-US" dirty="0"/>
              <a:t>, in fact, contain </a:t>
            </a:r>
            <a:r>
              <a:rPr lang="en-US" dirty="0" smtClean="0"/>
              <a:t/>
            </a:r>
            <a:br>
              <a:rPr lang="en-US" dirty="0" smtClean="0"/>
            </a:br>
            <a:r>
              <a:rPr lang="en-US" dirty="0" smtClean="0"/>
              <a:t>nicotine </a:t>
            </a:r>
            <a:r>
              <a:rPr lang="en-US" dirty="0"/>
              <a:t>(as many as 50% of </a:t>
            </a:r>
            <a:r>
              <a:rPr lang="en-US" dirty="0" smtClean="0"/>
              <a:t/>
            </a:r>
            <a:br>
              <a:rPr lang="en-US" dirty="0" smtClean="0"/>
            </a:br>
            <a:r>
              <a:rPr lang="en-US" dirty="0" smtClean="0"/>
              <a:t>Canadian </a:t>
            </a:r>
            <a:r>
              <a:rPr lang="en-US" dirty="0"/>
              <a:t>products, according </a:t>
            </a:r>
            <a:r>
              <a:rPr lang="en-US" dirty="0" smtClean="0"/>
              <a:t/>
            </a:r>
            <a:br>
              <a:rPr lang="en-US" dirty="0" smtClean="0"/>
            </a:br>
            <a:r>
              <a:rPr lang="en-US" dirty="0" smtClean="0"/>
              <a:t>to </a:t>
            </a:r>
            <a:r>
              <a:rPr lang="en-US" dirty="0"/>
              <a:t>Health Canada). </a:t>
            </a:r>
          </a:p>
        </p:txBody>
      </p:sp>
      <p:sp>
        <p:nvSpPr>
          <p:cNvPr id="8" name="Content Placeholder 2"/>
          <p:cNvSpPr txBox="1">
            <a:spLocks/>
          </p:cNvSpPr>
          <p:nvPr/>
        </p:nvSpPr>
        <p:spPr>
          <a:xfrm>
            <a:off x="6543701" y="4016331"/>
            <a:ext cx="1759945" cy="9047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pPr>
            <a:r>
              <a:rPr lang="en-US" sz="8000" spc="-150" dirty="0" smtClean="0">
                <a:solidFill>
                  <a:srgbClr val="FBAF75"/>
                </a:solidFill>
              </a:rPr>
              <a:t>50%</a:t>
            </a:r>
            <a:endParaRPr lang="en-US" sz="8000" spc="-150" dirty="0">
              <a:solidFill>
                <a:srgbClr val="FBAF75"/>
              </a:solidFill>
            </a:endParaRPr>
          </a:p>
        </p:txBody>
      </p:sp>
      <p:sp>
        <p:nvSpPr>
          <p:cNvPr id="9" name="Content Placeholder 2"/>
          <p:cNvSpPr txBox="1">
            <a:spLocks/>
          </p:cNvSpPr>
          <p:nvPr/>
        </p:nvSpPr>
        <p:spPr>
          <a:xfrm>
            <a:off x="6637830" y="5035407"/>
            <a:ext cx="2259478" cy="125486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t>of “nicotine-free</a:t>
            </a:r>
            <a:r>
              <a:rPr lang="en-US" dirty="0" smtClean="0"/>
              <a:t>” e-cigarettes contain nicotine.</a:t>
            </a:r>
            <a:endParaRPr lang="en-US" dirty="0"/>
          </a:p>
        </p:txBody>
      </p:sp>
    </p:spTree>
    <p:extLst>
      <p:ext uri="{BB962C8B-B14F-4D97-AF65-F5344CB8AC3E}">
        <p14:creationId xmlns:p14="http://schemas.microsoft.com/office/powerpoint/2010/main" val="2026700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4194" y="595407"/>
            <a:ext cx="4838700" cy="723900"/>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86300" y="1600200"/>
            <a:ext cx="4432300" cy="4572000"/>
          </a:xfrm>
          <a:prstGeom prst="rect">
            <a:avLst/>
          </a:prstGeom>
          <a:effectLst>
            <a:outerShdw blurRad="127000" dist="38100" dir="8100000" sx="102000" sy="102000" algn="tr" rotWithShape="0">
              <a:prstClr val="black">
                <a:alpha val="30000"/>
              </a:prstClr>
            </a:outerShdw>
          </a:effectLst>
        </p:spPr>
      </p:pic>
      <p:sp>
        <p:nvSpPr>
          <p:cNvPr id="7" name="Content Placeholder 2"/>
          <p:cNvSpPr txBox="1">
            <a:spLocks/>
          </p:cNvSpPr>
          <p:nvPr/>
        </p:nvSpPr>
        <p:spPr>
          <a:xfrm>
            <a:off x="685799" y="1600200"/>
            <a:ext cx="3759201" cy="45794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0" indent="-171450">
              <a:buFont typeface="Arial" charset="0"/>
              <a:buChar char="•"/>
            </a:pPr>
            <a:r>
              <a:rPr lang="en-US" dirty="0"/>
              <a:t>Today, there are nearly 8,000 e-cigarette </a:t>
            </a:r>
            <a:r>
              <a:rPr lang="en-US" dirty="0" err="1"/>
              <a:t>flavours</a:t>
            </a:r>
            <a:r>
              <a:rPr lang="en-US" dirty="0"/>
              <a:t> available.</a:t>
            </a:r>
          </a:p>
          <a:p>
            <a:pPr marL="171450" lvl="0" indent="-171450">
              <a:buFont typeface="Arial" charset="0"/>
              <a:buChar char="•"/>
            </a:pPr>
            <a:r>
              <a:rPr lang="en-US" dirty="0"/>
              <a:t>Many buttery </a:t>
            </a:r>
            <a:r>
              <a:rPr lang="en-US" dirty="0" err="1"/>
              <a:t>flavours</a:t>
            </a:r>
            <a:r>
              <a:rPr lang="en-US" dirty="0"/>
              <a:t> come </a:t>
            </a:r>
            <a:r>
              <a:rPr lang="en-US" spc="-100" dirty="0"/>
              <a:t>from </a:t>
            </a:r>
            <a:r>
              <a:rPr lang="en-US" b="1" spc="-100" dirty="0" err="1" smtClean="0"/>
              <a:t>diacetyl</a:t>
            </a:r>
            <a:r>
              <a:rPr lang="en-US" spc="-100" dirty="0" smtClean="0"/>
              <a:t>,</a:t>
            </a:r>
            <a:r>
              <a:rPr lang="en-US" spc="-100" dirty="0"/>
              <a:t> </a:t>
            </a:r>
            <a:r>
              <a:rPr lang="en-US" b="1" spc="-100" dirty="0" smtClean="0"/>
              <a:t>2,3-pentanedione</a:t>
            </a:r>
            <a:r>
              <a:rPr lang="en-US" spc="-100" dirty="0" smtClean="0"/>
              <a:t> </a:t>
            </a:r>
            <a:r>
              <a:rPr lang="en-US" dirty="0"/>
              <a:t>and </a:t>
            </a:r>
            <a:r>
              <a:rPr lang="en-US" b="1" dirty="0" err="1"/>
              <a:t>acetoin</a:t>
            </a:r>
            <a:r>
              <a:rPr lang="en-US" dirty="0"/>
              <a:t>.</a:t>
            </a:r>
          </a:p>
          <a:p>
            <a:pPr marL="171450" lvl="0" indent="-171450">
              <a:buFont typeface="Arial" charset="0"/>
              <a:buChar char="•"/>
            </a:pPr>
            <a:r>
              <a:rPr lang="en-US" dirty="0"/>
              <a:t>Cherry-</a:t>
            </a:r>
            <a:r>
              <a:rPr lang="en-US" dirty="0" err="1"/>
              <a:t>flavoured</a:t>
            </a:r>
            <a:r>
              <a:rPr lang="en-US" dirty="0"/>
              <a:t> electronic cigarettes expose users to </a:t>
            </a:r>
            <a:r>
              <a:rPr lang="en-US" b="1" dirty="0" err="1"/>
              <a:t>benzaldehyde</a:t>
            </a:r>
            <a:r>
              <a:rPr lang="en-US" dirty="0"/>
              <a:t>.</a:t>
            </a:r>
          </a:p>
          <a:p>
            <a:pPr marL="171450" lvl="0" indent="-171450">
              <a:buFont typeface="Arial" charset="0"/>
              <a:buChar char="•"/>
            </a:pPr>
            <a:r>
              <a:rPr lang="en-US" dirty="0"/>
              <a:t>While these </a:t>
            </a:r>
            <a:r>
              <a:rPr lang="en-US" dirty="0" err="1"/>
              <a:t>flavours</a:t>
            </a:r>
            <a:r>
              <a:rPr lang="en-US" dirty="0"/>
              <a:t> make ESPs seem harmless and </a:t>
            </a:r>
            <a:r>
              <a:rPr lang="en-US" dirty="0" smtClean="0"/>
              <a:t/>
            </a:r>
            <a:br>
              <a:rPr lang="en-US" dirty="0" smtClean="0"/>
            </a:br>
            <a:r>
              <a:rPr lang="en-US" dirty="0" smtClean="0"/>
              <a:t>more </a:t>
            </a:r>
            <a:r>
              <a:rPr lang="en-US" dirty="0"/>
              <a:t>appealing to youth, </a:t>
            </a:r>
            <a:r>
              <a:rPr lang="en-US" dirty="0" smtClean="0"/>
              <a:t/>
            </a:r>
            <a:br>
              <a:rPr lang="en-US" dirty="0" smtClean="0"/>
            </a:br>
            <a:r>
              <a:rPr lang="en-US" dirty="0" smtClean="0"/>
              <a:t>they </a:t>
            </a:r>
            <a:r>
              <a:rPr lang="en-US" dirty="0"/>
              <a:t>may actually make the products more harmful.</a:t>
            </a:r>
          </a:p>
        </p:txBody>
      </p:sp>
    </p:spTree>
    <p:extLst>
      <p:ext uri="{BB962C8B-B14F-4D97-AF65-F5344CB8AC3E}">
        <p14:creationId xmlns:p14="http://schemas.microsoft.com/office/powerpoint/2010/main" val="807587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8049" y="603250"/>
            <a:ext cx="4838700" cy="723900"/>
          </a:xfrm>
          <a:prstGeom prst="rect">
            <a:avLst/>
          </a:prstGeom>
        </p:spPr>
      </p:pic>
      <p:pic>
        <p:nvPicPr>
          <p:cNvPr id="6" name="Picture 5"/>
          <p:cNvPicPr>
            <a:picLocks noChangeAspect="1"/>
          </p:cNvPicPr>
          <p:nvPr/>
        </p:nvPicPr>
        <p:blipFill>
          <a:blip r:embed="rId4">
            <a:alphaModFix amt="40000"/>
            <a:extLst>
              <a:ext uri="{28A0092B-C50C-407E-A947-70E740481C1C}">
                <a14:useLocalDpi xmlns:a14="http://schemas.microsoft.com/office/drawing/2010/main"/>
              </a:ext>
            </a:extLst>
          </a:blip>
          <a:stretch>
            <a:fillRect/>
          </a:stretch>
        </p:blipFill>
        <p:spPr>
          <a:xfrm>
            <a:off x="-1308100" y="3032203"/>
            <a:ext cx="4572162" cy="4540407"/>
          </a:xfrm>
          <a:prstGeom prst="rect">
            <a:avLst/>
          </a:prstGeom>
        </p:spPr>
      </p:pic>
      <p:pic>
        <p:nvPicPr>
          <p:cNvPr id="8" name="Picture 7"/>
          <p:cNvPicPr>
            <a:picLocks noChangeAspect="1"/>
          </p:cNvPicPr>
          <p:nvPr/>
        </p:nvPicPr>
        <p:blipFill>
          <a:blip r:embed="rId4">
            <a:alphaModFix amt="40000"/>
            <a:extLst>
              <a:ext uri="{28A0092B-C50C-407E-A947-70E740481C1C}">
                <a14:useLocalDpi xmlns:a14="http://schemas.microsoft.com/office/drawing/2010/main"/>
              </a:ext>
            </a:extLst>
          </a:blip>
          <a:stretch>
            <a:fillRect/>
          </a:stretch>
        </p:blipFill>
        <p:spPr>
          <a:xfrm>
            <a:off x="4991100" y="-847803"/>
            <a:ext cx="4572162" cy="4540407"/>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5799" y="1600200"/>
            <a:ext cx="7759701" cy="4572000"/>
          </a:xfrm>
          <a:prstGeom prst="rect">
            <a:avLst/>
          </a:prstGeom>
          <a:effectLst>
            <a:outerShdw blurRad="127000" dist="38100" dir="2700000" sx="102000" sy="102000" algn="tl" rotWithShape="0">
              <a:prstClr val="black">
                <a:alpha val="30000"/>
              </a:prstClr>
            </a:outerShdw>
          </a:effectLst>
        </p:spPr>
      </p:pic>
    </p:spTree>
    <p:extLst>
      <p:ext uri="{BB962C8B-B14F-4D97-AF65-F5344CB8AC3E}">
        <p14:creationId xmlns:p14="http://schemas.microsoft.com/office/powerpoint/2010/main" val="1076806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8330" y="622300"/>
            <a:ext cx="8293100" cy="1333500"/>
          </a:xfrm>
          <a:prstGeom prst="rect">
            <a:avLst/>
          </a:prstGeom>
        </p:spPr>
      </p:pic>
      <p:sp>
        <p:nvSpPr>
          <p:cNvPr id="3" name="Content Placeholder 2"/>
          <p:cNvSpPr>
            <a:spLocks noGrp="1"/>
          </p:cNvSpPr>
          <p:nvPr>
            <p:ph idx="4294967295"/>
          </p:nvPr>
        </p:nvSpPr>
        <p:spPr>
          <a:xfrm>
            <a:off x="685800" y="2286000"/>
            <a:ext cx="3997960" cy="4130449"/>
          </a:xfrm>
        </p:spPr>
        <p:txBody>
          <a:bodyPr>
            <a:noAutofit/>
          </a:bodyPr>
          <a:lstStyle/>
          <a:p>
            <a:pPr>
              <a:lnSpc>
                <a:spcPct val="100000"/>
              </a:lnSpc>
              <a:spcBef>
                <a:spcPts val="0"/>
              </a:spcBef>
              <a:spcAft>
                <a:spcPts val="1200"/>
              </a:spcAft>
            </a:pPr>
            <a:r>
              <a:rPr lang="en-US" dirty="0"/>
              <a:t>ESPs are battery-operated devices that contain cartridges filled with liquid chemicals.</a:t>
            </a:r>
          </a:p>
          <a:p>
            <a:pPr>
              <a:lnSpc>
                <a:spcPct val="100000"/>
              </a:lnSpc>
              <a:spcBef>
                <a:spcPts val="0"/>
              </a:spcBef>
              <a:spcAft>
                <a:spcPts val="1200"/>
              </a:spcAft>
            </a:pPr>
            <a:r>
              <a:rPr lang="en-US" dirty="0"/>
              <a:t>The chemicals turn into a </a:t>
            </a:r>
            <a:r>
              <a:rPr lang="en-US" dirty="0" err="1"/>
              <a:t>vapour</a:t>
            </a:r>
            <a:r>
              <a:rPr lang="en-US" dirty="0"/>
              <a:t> that the user inhales (this is called </a:t>
            </a:r>
            <a:r>
              <a:rPr lang="en-US" dirty="0" err="1"/>
              <a:t>vaping</a:t>
            </a:r>
            <a:r>
              <a:rPr lang="en-US" dirty="0"/>
              <a:t>).</a:t>
            </a:r>
          </a:p>
          <a:p>
            <a:pPr>
              <a:lnSpc>
                <a:spcPct val="100000"/>
              </a:lnSpc>
              <a:spcBef>
                <a:spcPts val="0"/>
              </a:spcBef>
              <a:spcAft>
                <a:spcPts val="1200"/>
              </a:spcAft>
            </a:pPr>
            <a:r>
              <a:rPr lang="en-US" dirty="0"/>
              <a:t>They do not contain tobacco.</a:t>
            </a:r>
          </a:p>
          <a:p>
            <a:pPr>
              <a:lnSpc>
                <a:spcPct val="100000"/>
              </a:lnSpc>
              <a:spcBef>
                <a:spcPts val="0"/>
              </a:spcBef>
              <a:spcAft>
                <a:spcPts val="1200"/>
              </a:spcAft>
            </a:pPr>
            <a:r>
              <a:rPr lang="en-US" dirty="0"/>
              <a:t>They can look like a cigarette, </a:t>
            </a:r>
            <a:br>
              <a:rPr lang="en-US" dirty="0"/>
            </a:br>
            <a:r>
              <a:rPr lang="en-US" dirty="0"/>
              <a:t>a pen or many other objects.</a:t>
            </a:r>
          </a:p>
        </p:txBody>
      </p:sp>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4683760" y="2286000"/>
            <a:ext cx="4460240" cy="3886022"/>
          </a:xfrm>
          <a:prstGeom prst="rect">
            <a:avLst/>
          </a:prstGeom>
          <a:effectLst>
            <a:outerShdw blurRad="127000" dist="38100" dir="8100000" sx="102000" sy="102000" algn="tr" rotWithShape="0">
              <a:prstClr val="black">
                <a:alpha val="30000"/>
              </a:prstClr>
            </a:outerShdw>
          </a:effectLst>
        </p:spPr>
      </p:pic>
    </p:spTree>
    <p:extLst>
      <p:ext uri="{BB962C8B-B14F-4D97-AF65-F5344CB8AC3E}">
        <p14:creationId xmlns:p14="http://schemas.microsoft.com/office/powerpoint/2010/main" val="1739713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4194" y="603250"/>
            <a:ext cx="4838700" cy="723900"/>
          </a:xfrm>
          <a:prstGeom prst="rect">
            <a:avLst/>
          </a:prstGeom>
        </p:spPr>
      </p:pic>
      <p:pic>
        <p:nvPicPr>
          <p:cNvPr id="5" name="Picture 4"/>
          <p:cNvPicPr>
            <a:picLocks noChangeAspect="1"/>
          </p:cNvPicPr>
          <p:nvPr/>
        </p:nvPicPr>
        <p:blipFill>
          <a:blip r:embed="rId4">
            <a:alphaModFix amt="10000"/>
            <a:extLst>
              <a:ext uri="{28A0092B-C50C-407E-A947-70E740481C1C}">
                <a14:useLocalDpi xmlns:a14="http://schemas.microsoft.com/office/drawing/2010/main"/>
              </a:ext>
            </a:extLst>
          </a:blip>
          <a:stretch>
            <a:fillRect/>
          </a:stretch>
        </p:blipFill>
        <p:spPr>
          <a:xfrm>
            <a:off x="6338794" y="558800"/>
            <a:ext cx="2425700" cy="2540000"/>
          </a:xfrm>
          <a:prstGeom prst="rect">
            <a:avLst/>
          </a:prstGeom>
          <a:effectLst>
            <a:outerShdw blurRad="50800" dist="38100" dir="2700000" sx="102000" sy="102000" algn="tl" rotWithShape="0">
              <a:prstClr val="black">
                <a:alpha val="30000"/>
              </a:prstClr>
            </a:outerShdw>
          </a:effectLst>
        </p:spPr>
      </p:pic>
      <p:sp>
        <p:nvSpPr>
          <p:cNvPr id="7" name="Content Placeholder 2"/>
          <p:cNvSpPr txBox="1">
            <a:spLocks/>
          </p:cNvSpPr>
          <p:nvPr/>
        </p:nvSpPr>
        <p:spPr>
          <a:xfrm>
            <a:off x="685799" y="1600200"/>
            <a:ext cx="7416801" cy="467254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t>These are competitions where users produce large clouds </a:t>
            </a:r>
            <a:r>
              <a:rPr lang="en-US" dirty="0" smtClean="0"/>
              <a:t/>
            </a:r>
            <a:br>
              <a:rPr lang="en-US" dirty="0" smtClean="0"/>
            </a:br>
            <a:r>
              <a:rPr lang="en-US" dirty="0" smtClean="0"/>
              <a:t>of </a:t>
            </a:r>
            <a:r>
              <a:rPr lang="en-US" dirty="0" err="1"/>
              <a:t>vapour</a:t>
            </a:r>
            <a:r>
              <a:rPr lang="en-US" dirty="0"/>
              <a:t> (also called </a:t>
            </a:r>
            <a:r>
              <a:rPr lang="en-US" b="1" dirty="0"/>
              <a:t>extreme </a:t>
            </a:r>
            <a:r>
              <a:rPr lang="en-US" b="1" dirty="0" err="1"/>
              <a:t>vaping</a:t>
            </a:r>
            <a:r>
              <a:rPr lang="en-US" b="1" dirty="0"/>
              <a:t> </a:t>
            </a:r>
            <a:r>
              <a:rPr lang="en-US" dirty="0"/>
              <a:t>or </a:t>
            </a:r>
            <a:r>
              <a:rPr lang="en-US" b="1" dirty="0"/>
              <a:t>sub ohm </a:t>
            </a:r>
            <a:r>
              <a:rPr lang="en-US" b="1" dirty="0" err="1"/>
              <a:t>vaping</a:t>
            </a:r>
            <a:r>
              <a:rPr lang="en-US" dirty="0"/>
              <a:t>).</a:t>
            </a:r>
          </a:p>
          <a:p>
            <a:pPr lvl="0">
              <a:spcBef>
                <a:spcPts val="1200"/>
              </a:spcBef>
            </a:pPr>
            <a:r>
              <a:rPr lang="en-US" dirty="0"/>
              <a:t>Dangers of sub </a:t>
            </a:r>
            <a:r>
              <a:rPr lang="en-US" dirty="0" err="1" smtClean="0"/>
              <a:t>ohming</a:t>
            </a:r>
            <a:r>
              <a:rPr lang="en-US" dirty="0" smtClean="0"/>
              <a:t>:</a:t>
            </a:r>
            <a:endParaRPr lang="en-US" dirty="0"/>
          </a:p>
          <a:p>
            <a:pPr lvl="1">
              <a:spcBef>
                <a:spcPts val="1200"/>
              </a:spcBef>
            </a:pPr>
            <a:r>
              <a:rPr lang="en-US" sz="2300" dirty="0" smtClean="0"/>
              <a:t>The </a:t>
            </a:r>
            <a:r>
              <a:rPr lang="en-US" sz="2300" dirty="0"/>
              <a:t>ESP’s </a:t>
            </a:r>
            <a:r>
              <a:rPr lang="en-US" sz="2300" dirty="0" smtClean="0"/>
              <a:t> battery can be</a:t>
            </a:r>
            <a:br>
              <a:rPr lang="en-US" sz="2300" dirty="0" smtClean="0"/>
            </a:br>
            <a:r>
              <a:rPr lang="en-US" sz="2300" dirty="0" smtClean="0"/>
              <a:t>damaged very quickly.</a:t>
            </a:r>
            <a:endParaRPr lang="en-US" sz="2300" dirty="0"/>
          </a:p>
          <a:p>
            <a:pPr lvl="1">
              <a:spcBef>
                <a:spcPts val="1200"/>
              </a:spcBef>
            </a:pPr>
            <a:r>
              <a:rPr lang="en-US" sz="2300" dirty="0" smtClean="0"/>
              <a:t>A </a:t>
            </a:r>
            <a:r>
              <a:rPr lang="en-US" sz="2300" dirty="0"/>
              <a:t>chain </a:t>
            </a:r>
            <a:r>
              <a:rPr lang="en-US" sz="2300" dirty="0" smtClean="0"/>
              <a:t>reaction </a:t>
            </a:r>
            <a:br>
              <a:rPr lang="en-US" sz="2300" dirty="0" smtClean="0"/>
            </a:br>
            <a:r>
              <a:rPr lang="en-US" sz="2300" dirty="0" smtClean="0"/>
              <a:t>known </a:t>
            </a:r>
            <a:r>
              <a:rPr lang="en-US" sz="2300" dirty="0"/>
              <a:t>as </a:t>
            </a:r>
            <a:r>
              <a:rPr lang="en-US" sz="2300" b="1" dirty="0" smtClean="0"/>
              <a:t>thermal </a:t>
            </a:r>
            <a:r>
              <a:rPr lang="en-US" sz="2300" dirty="0" smtClean="0"/>
              <a:t/>
            </a:r>
            <a:br>
              <a:rPr lang="en-US" sz="2300" dirty="0" smtClean="0"/>
            </a:br>
            <a:r>
              <a:rPr lang="en-US" sz="2300" b="1" dirty="0" smtClean="0"/>
              <a:t>runaway</a:t>
            </a:r>
            <a:r>
              <a:rPr lang="en-US" sz="2300" dirty="0" smtClean="0"/>
              <a:t> can occur.</a:t>
            </a:r>
            <a:endParaRPr lang="en-US" sz="2300" b="1" dirty="0"/>
          </a:p>
          <a:p>
            <a:pPr lvl="1">
              <a:spcBef>
                <a:spcPts val="1200"/>
              </a:spcBef>
            </a:pPr>
            <a:r>
              <a:rPr lang="en-US" sz="2300" dirty="0" smtClean="0"/>
              <a:t>These factors increase </a:t>
            </a:r>
            <a:br>
              <a:rPr lang="en-US" sz="2300" dirty="0" smtClean="0"/>
            </a:br>
            <a:r>
              <a:rPr lang="en-US" sz="2300" dirty="0" smtClean="0"/>
              <a:t>the risk of fire or </a:t>
            </a:r>
            <a:br>
              <a:rPr lang="en-US" sz="2300" dirty="0" smtClean="0"/>
            </a:br>
            <a:r>
              <a:rPr lang="en-US" sz="2300" dirty="0" smtClean="0"/>
              <a:t>explosion.</a:t>
            </a:r>
            <a:endParaRPr lang="en-US" sz="2300" dirty="0"/>
          </a:p>
        </p:txBody>
      </p:sp>
      <p:pic>
        <p:nvPicPr>
          <p:cNvPr id="4" name="Picture 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99000" y="2913142"/>
            <a:ext cx="4445000" cy="3007959"/>
          </a:xfrm>
          <a:prstGeom prst="rect">
            <a:avLst/>
          </a:prstGeom>
          <a:effectLst>
            <a:outerShdw blurRad="127000" dist="38100" dir="8100000" sx="102000" sy="102000" algn="tr" rotWithShape="0">
              <a:prstClr val="black">
                <a:alpha val="30000"/>
              </a:prstClr>
            </a:outerShdw>
          </a:effectLst>
        </p:spPr>
      </p:pic>
    </p:spTree>
    <p:extLst>
      <p:ext uri="{BB962C8B-B14F-4D97-AF65-F5344CB8AC3E}">
        <p14:creationId xmlns:p14="http://schemas.microsoft.com/office/powerpoint/2010/main" val="2045809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594195" y="603250"/>
            <a:ext cx="4838700" cy="723900"/>
          </a:xfrm>
          <a:prstGeom prst="rect">
            <a:avLst/>
          </a:prstGeom>
        </p:spPr>
      </p:pic>
      <p:sp>
        <p:nvSpPr>
          <p:cNvPr id="6" name="Triangle 5"/>
          <p:cNvSpPr/>
          <p:nvPr/>
        </p:nvSpPr>
        <p:spPr>
          <a:xfrm>
            <a:off x="-292231" y="5052767"/>
            <a:ext cx="1941922" cy="1668544"/>
          </a:xfrm>
          <a:prstGeom prst="triangle">
            <a:avLst>
              <a:gd name="adj" fmla="val 49512"/>
            </a:avLst>
          </a:prstGeom>
          <a:solidFill>
            <a:srgbClr val="5E6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401933" y="4945900"/>
            <a:ext cx="2150322" cy="1924800"/>
          </a:xfrm>
          <a:prstGeom prst="rect">
            <a:avLst/>
          </a:prstGeom>
        </p:spPr>
      </p:pic>
    </p:spTree>
    <p:extLst>
      <p:ext uri="{BB962C8B-B14F-4D97-AF65-F5344CB8AC3E}">
        <p14:creationId xmlns:p14="http://schemas.microsoft.com/office/powerpoint/2010/main" val="1705154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4195" y="603250"/>
            <a:ext cx="4838700" cy="723900"/>
          </a:xfrm>
          <a:prstGeom prst="rect">
            <a:avLst/>
          </a:prstGeom>
        </p:spPr>
      </p:pic>
      <p:pic>
        <p:nvPicPr>
          <p:cNvPr id="8" name="Picture 7"/>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461913" y="4977353"/>
            <a:ext cx="2300139" cy="1908928"/>
          </a:xfrm>
          <a:prstGeom prst="rect">
            <a:avLst/>
          </a:prstGeom>
        </p:spPr>
      </p:pic>
      <p:sp>
        <p:nvSpPr>
          <p:cNvPr id="7" name="Content Placeholder 2"/>
          <p:cNvSpPr txBox="1">
            <a:spLocks/>
          </p:cNvSpPr>
          <p:nvPr/>
        </p:nvSpPr>
        <p:spPr>
          <a:xfrm>
            <a:off x="685800" y="1600200"/>
            <a:ext cx="3759200" cy="454469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Liquid nicotine can be absorbed through the skin, inhaled or ingested—all of which could lead to nicotine poisoning.</a:t>
            </a:r>
          </a:p>
          <a:p>
            <a:pPr lvl="0">
              <a:spcBef>
                <a:spcPts val="1600"/>
              </a:spcBef>
            </a:pPr>
            <a:r>
              <a:rPr lang="en-US" dirty="0"/>
              <a:t>It can be lethal if </a:t>
            </a:r>
            <a:r>
              <a:rPr lang="en-US" dirty="0" smtClean="0"/>
              <a:t>ingested: </a:t>
            </a:r>
            <a:endParaRPr lang="en-US" dirty="0"/>
          </a:p>
          <a:p>
            <a:pPr lvl="1"/>
            <a:r>
              <a:rPr lang="en-US" sz="2300" dirty="0"/>
              <a:t>60 mg for adults</a:t>
            </a:r>
          </a:p>
          <a:p>
            <a:pPr lvl="1"/>
            <a:r>
              <a:rPr lang="en-US" sz="2300" dirty="0"/>
              <a:t>6 mg for children</a:t>
            </a:r>
          </a:p>
          <a:p>
            <a:pPr lvl="0">
              <a:spcBef>
                <a:spcPts val="1600"/>
              </a:spcBef>
            </a:pPr>
            <a:r>
              <a:rPr lang="en-US" dirty="0"/>
              <a:t>Even one concentrated teaspoon of nicotine can </a:t>
            </a:r>
            <a:r>
              <a:rPr lang="en-US" dirty="0" smtClean="0"/>
              <a:t/>
            </a:r>
            <a:br>
              <a:rPr lang="en-US" dirty="0" smtClean="0"/>
            </a:br>
            <a:r>
              <a:rPr lang="en-US" dirty="0" smtClean="0"/>
              <a:t>kill </a:t>
            </a:r>
            <a:r>
              <a:rPr lang="en-US" dirty="0"/>
              <a:t>a small child.</a:t>
            </a:r>
          </a:p>
        </p:txBody>
      </p:sp>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t="-321"/>
          <a:stretch/>
        </p:blipFill>
        <p:spPr>
          <a:xfrm>
            <a:off x="4686300" y="1585596"/>
            <a:ext cx="4457700" cy="4559300"/>
          </a:xfrm>
          <a:prstGeom prst="rect">
            <a:avLst/>
          </a:prstGeom>
          <a:effectLst>
            <a:outerShdw blurRad="127000" dist="38100" dir="8100000" sx="102000" sy="102000" algn="tr" rotWithShape="0">
              <a:prstClr val="black">
                <a:alpha val="30000"/>
              </a:prstClr>
            </a:outerShdw>
          </a:effectLst>
        </p:spPr>
      </p:pic>
      <p:pic>
        <p:nvPicPr>
          <p:cNvPr id="3" name="Picture 2"/>
          <p:cNvPicPr>
            <a:picLocks noChangeAspect="1"/>
          </p:cNvPicPr>
          <p:nvPr/>
        </p:nvPicPr>
        <p:blipFill>
          <a:blip r:embed="rId6" cstate="hqprint">
            <a:alphaModFix amt="30000"/>
            <a:extLst>
              <a:ext uri="{28A0092B-C50C-407E-A947-70E740481C1C}">
                <a14:useLocalDpi xmlns:a14="http://schemas.microsoft.com/office/drawing/2010/main"/>
              </a:ext>
            </a:extLst>
          </a:blip>
          <a:stretch>
            <a:fillRect/>
          </a:stretch>
        </p:blipFill>
        <p:spPr>
          <a:xfrm>
            <a:off x="199152" y="5689197"/>
            <a:ext cx="973295" cy="1024521"/>
          </a:xfrm>
          <a:prstGeom prst="rect">
            <a:avLst/>
          </a:prstGeom>
        </p:spPr>
      </p:pic>
    </p:spTree>
    <p:extLst>
      <p:ext uri="{BB962C8B-B14F-4D97-AF65-F5344CB8AC3E}">
        <p14:creationId xmlns:p14="http://schemas.microsoft.com/office/powerpoint/2010/main" val="223862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199" y="603250"/>
            <a:ext cx="4838700" cy="723900"/>
          </a:xfrm>
          <a:prstGeom prst="rect">
            <a:avLst/>
          </a:prstGeom>
        </p:spPr>
      </p:pic>
      <p:pic>
        <p:nvPicPr>
          <p:cNvPr id="3" name="Picture 2"/>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461913" y="4990708"/>
            <a:ext cx="2265313" cy="1905000"/>
          </a:xfrm>
          <a:prstGeom prst="rect">
            <a:avLst/>
          </a:prstGeom>
        </p:spPr>
      </p:pic>
      <p:sp>
        <p:nvSpPr>
          <p:cNvPr id="7" name="Content Placeholder 2"/>
          <p:cNvSpPr txBox="1">
            <a:spLocks/>
          </p:cNvSpPr>
          <p:nvPr/>
        </p:nvSpPr>
        <p:spPr>
          <a:xfrm>
            <a:off x="685800" y="1600200"/>
            <a:ext cx="4660900" cy="53047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300"/>
              </a:lnSpc>
            </a:pPr>
            <a:r>
              <a:rPr lang="en-US" dirty="0"/>
              <a:t>Youth may experiment with </a:t>
            </a:r>
            <a:r>
              <a:rPr lang="en-US" dirty="0" smtClean="0"/>
              <a:t/>
            </a:r>
            <a:br>
              <a:rPr lang="en-US" dirty="0" smtClean="0"/>
            </a:br>
            <a:r>
              <a:rPr lang="en-US" dirty="0" smtClean="0"/>
              <a:t>e-cigarettes </a:t>
            </a:r>
            <a:r>
              <a:rPr lang="en-US" dirty="0"/>
              <a:t>because they have </a:t>
            </a:r>
            <a:r>
              <a:rPr lang="en-US" dirty="0" smtClean="0"/>
              <a:t/>
            </a:r>
            <a:br>
              <a:rPr lang="en-US" dirty="0" smtClean="0"/>
            </a:br>
            <a:r>
              <a:rPr lang="en-US" dirty="0" smtClean="0"/>
              <a:t>heard </a:t>
            </a:r>
            <a:r>
              <a:rPr lang="en-US" dirty="0"/>
              <a:t>they are fun, harmless or </a:t>
            </a:r>
            <a:r>
              <a:rPr lang="en-US" dirty="0" smtClean="0"/>
              <a:t/>
            </a:r>
            <a:br>
              <a:rPr lang="en-US" dirty="0" smtClean="0"/>
            </a:br>
            <a:r>
              <a:rPr lang="en-US" dirty="0" smtClean="0"/>
              <a:t>a </a:t>
            </a:r>
            <a:r>
              <a:rPr lang="en-US" dirty="0"/>
              <a:t>way to quit using tobacco.</a:t>
            </a:r>
          </a:p>
          <a:p>
            <a:pPr lvl="0">
              <a:lnSpc>
                <a:spcPts val="2300"/>
              </a:lnSpc>
            </a:pPr>
            <a:r>
              <a:rPr lang="en-US" dirty="0"/>
              <a:t>Using e-cigarettes may convince youth who would otherwise never </a:t>
            </a:r>
            <a:r>
              <a:rPr lang="en-US" spc="-50" dirty="0"/>
              <a:t>try tobacco to use a tobacco product.</a:t>
            </a:r>
          </a:p>
          <a:p>
            <a:pPr lvl="0">
              <a:lnSpc>
                <a:spcPts val="2300"/>
              </a:lnSpc>
            </a:pPr>
            <a:r>
              <a:rPr lang="en-US" dirty="0"/>
              <a:t>Some studies have found that </a:t>
            </a:r>
            <a:r>
              <a:rPr lang="en-US" dirty="0" smtClean="0"/>
              <a:t/>
            </a:r>
            <a:br>
              <a:rPr lang="en-US" dirty="0" smtClean="0"/>
            </a:br>
            <a:r>
              <a:rPr lang="en-US" dirty="0" smtClean="0"/>
              <a:t>people </a:t>
            </a:r>
            <a:r>
              <a:rPr lang="en-US" dirty="0"/>
              <a:t>who use ESPs that contain nicotine are likely to later also use tobacco products.</a:t>
            </a:r>
          </a:p>
          <a:p>
            <a:pPr lvl="0">
              <a:lnSpc>
                <a:spcPts val="2300"/>
              </a:lnSpc>
            </a:pPr>
            <a:r>
              <a:rPr lang="en-US" dirty="0"/>
              <a:t>Many youth who don’t smoke associate e-cigarettes with a willingness to use tobacco later.</a:t>
            </a:r>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447899" y="1600200"/>
            <a:ext cx="3696101" cy="4559300"/>
          </a:xfrm>
          <a:prstGeom prst="rect">
            <a:avLst/>
          </a:prstGeom>
          <a:effectLst>
            <a:outerShdw blurRad="127000" dist="38100" dir="8100000" sx="102000" sy="102000" algn="tr" rotWithShape="0">
              <a:prstClr val="black">
                <a:alpha val="30000"/>
              </a:prstClr>
            </a:outerShdw>
          </a:effectLst>
        </p:spPr>
      </p:pic>
    </p:spTree>
    <p:extLst>
      <p:ext uri="{BB962C8B-B14F-4D97-AF65-F5344CB8AC3E}">
        <p14:creationId xmlns:p14="http://schemas.microsoft.com/office/powerpoint/2010/main" val="1532057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1" t="7203" r="-351" b="2938"/>
          <a:stretch/>
        </p:blipFill>
        <p:spPr>
          <a:xfrm>
            <a:off x="4699000" y="1828800"/>
            <a:ext cx="3746949" cy="5029200"/>
          </a:xfrm>
          <a:prstGeom prst="rect">
            <a:avLst/>
          </a:prstGeom>
          <a:effectLst>
            <a:outerShdw blurRad="127000" dist="38100" dir="2700000" sx="102000" sy="102000" algn="tl" rotWithShape="0">
              <a:prstClr val="black">
                <a:alpha val="30000"/>
              </a:prstClr>
            </a:outerShdw>
          </a:effectLst>
        </p:spPr>
      </p:pic>
      <p:pic>
        <p:nvPicPr>
          <p:cNvPr id="6" name="Picture 5"/>
          <p:cNvPicPr>
            <a:picLocks noChangeAspect="1"/>
          </p:cNvPicPr>
          <p:nvPr/>
        </p:nvPicPr>
        <p:blipFill>
          <a:blip r:embed="rId4"/>
          <a:stretch>
            <a:fillRect/>
          </a:stretch>
        </p:blipFill>
        <p:spPr>
          <a:xfrm>
            <a:off x="594195" y="603250"/>
            <a:ext cx="4838700" cy="723900"/>
          </a:xfrm>
          <a:prstGeom prst="rect">
            <a:avLst/>
          </a:prstGeom>
        </p:spPr>
      </p:pic>
      <p:sp>
        <p:nvSpPr>
          <p:cNvPr id="5" name="Oval 4"/>
          <p:cNvSpPr>
            <a:spLocks noChangeAspect="1"/>
          </p:cNvSpPr>
          <p:nvPr/>
        </p:nvSpPr>
        <p:spPr>
          <a:xfrm>
            <a:off x="179502" y="4224048"/>
            <a:ext cx="1719072" cy="1719072"/>
          </a:xfrm>
          <a:prstGeom prst="ellipse">
            <a:avLst/>
          </a:prstGeom>
          <a:solidFill>
            <a:srgbClr val="596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85800" y="1828800"/>
            <a:ext cx="3759200" cy="43307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1600"/>
              </a:spcBef>
            </a:pPr>
            <a:r>
              <a:rPr lang="en-US" dirty="0"/>
              <a:t>ESPs should not be used by pregnant women.</a:t>
            </a:r>
          </a:p>
          <a:p>
            <a:pPr lvl="0">
              <a:spcBef>
                <a:spcPts val="1600"/>
              </a:spcBef>
            </a:pPr>
            <a:r>
              <a:rPr lang="en-US" dirty="0"/>
              <a:t>There are at least ten chemicals commonly found in ESPs that are linked to cancer and birth defects.</a:t>
            </a:r>
          </a:p>
        </p:txBody>
      </p:sp>
      <p:pic>
        <p:nvPicPr>
          <p:cNvPr id="4" name="Picture 3"/>
          <p:cNvPicPr>
            <a:picLocks noChangeAspect="1"/>
          </p:cNvPicPr>
          <p:nvPr/>
        </p:nvPicPr>
        <p:blipFill>
          <a:blip r:embed="rId5">
            <a:alphaModFix amt="30000"/>
            <a:extLst>
              <a:ext uri="{28A0092B-C50C-407E-A947-70E740481C1C}">
                <a14:useLocalDpi xmlns:a14="http://schemas.microsoft.com/office/drawing/2010/main"/>
              </a:ext>
            </a:extLst>
          </a:blip>
          <a:stretch>
            <a:fillRect/>
          </a:stretch>
        </p:blipFill>
        <p:spPr>
          <a:xfrm>
            <a:off x="63500" y="4102100"/>
            <a:ext cx="1955800" cy="1955800"/>
          </a:xfrm>
          <a:prstGeom prst="rect">
            <a:avLst/>
          </a:prstGeom>
        </p:spPr>
      </p:pic>
    </p:spTree>
    <p:extLst>
      <p:ext uri="{BB962C8B-B14F-4D97-AF65-F5344CB8AC3E}">
        <p14:creationId xmlns:p14="http://schemas.microsoft.com/office/powerpoint/2010/main" val="1411752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3752" y="603250"/>
            <a:ext cx="4838700" cy="723900"/>
          </a:xfrm>
          <a:prstGeom prst="rect">
            <a:avLst/>
          </a:prstGeom>
        </p:spPr>
      </p:pic>
      <p:sp>
        <p:nvSpPr>
          <p:cNvPr id="7" name="Content Placeholder 2"/>
          <p:cNvSpPr txBox="1">
            <a:spLocks/>
          </p:cNvSpPr>
          <p:nvPr/>
        </p:nvSpPr>
        <p:spPr>
          <a:xfrm>
            <a:off x="685800" y="1600200"/>
            <a:ext cx="5435600" cy="53047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The World Health Organization (WHO) recommends regulating ESPs the same </a:t>
            </a:r>
            <a:r>
              <a:rPr lang="en-US" dirty="0" smtClean="0"/>
              <a:t>way </a:t>
            </a:r>
            <a:r>
              <a:rPr lang="en-US" dirty="0"/>
              <a:t>we do for tobacco, including restricting where and how they can be used.</a:t>
            </a:r>
          </a:p>
          <a:p>
            <a:pPr lvl="0"/>
            <a:r>
              <a:rPr lang="en-US" dirty="0"/>
              <a:t>Several Alberta cities (Edmonton, </a:t>
            </a:r>
            <a:r>
              <a:rPr lang="en-US" dirty="0" smtClean="0"/>
              <a:t>Calgary</a:t>
            </a:r>
            <a:r>
              <a:rPr lang="en-US" dirty="0"/>
              <a:t>, Red Deer, Cold Lake) have </a:t>
            </a:r>
            <a:r>
              <a:rPr lang="en-US" dirty="0" smtClean="0"/>
              <a:t>included </a:t>
            </a:r>
            <a:br>
              <a:rPr lang="en-US" dirty="0" smtClean="0"/>
            </a:br>
            <a:r>
              <a:rPr lang="en-US" dirty="0" smtClean="0"/>
              <a:t>e-cigarettes </a:t>
            </a:r>
            <a:r>
              <a:rPr lang="en-US" dirty="0"/>
              <a:t>in their tobacco laws.</a:t>
            </a:r>
          </a:p>
          <a:p>
            <a:pPr lvl="0"/>
            <a:r>
              <a:rPr lang="en-US" dirty="0"/>
              <a:t>Currently there are no national </a:t>
            </a:r>
            <a:r>
              <a:rPr lang="en-US" dirty="0" smtClean="0"/>
              <a:t/>
            </a:r>
            <a:br>
              <a:rPr lang="en-US" dirty="0" smtClean="0"/>
            </a:br>
            <a:r>
              <a:rPr lang="en-US" dirty="0" smtClean="0"/>
              <a:t>standards </a:t>
            </a:r>
            <a:r>
              <a:rPr lang="en-US" dirty="0"/>
              <a:t>or regulations for</a:t>
            </a:r>
          </a:p>
          <a:p>
            <a:pPr lvl="1"/>
            <a:r>
              <a:rPr lang="en-US" sz="2300" dirty="0"/>
              <a:t>health claims</a:t>
            </a:r>
          </a:p>
          <a:p>
            <a:pPr lvl="1">
              <a:spcBef>
                <a:spcPts val="0"/>
              </a:spcBef>
            </a:pPr>
            <a:r>
              <a:rPr lang="en-US" sz="2300" dirty="0"/>
              <a:t>safety</a:t>
            </a:r>
          </a:p>
          <a:p>
            <a:pPr lvl="1">
              <a:spcBef>
                <a:spcPts val="0"/>
              </a:spcBef>
            </a:pPr>
            <a:r>
              <a:rPr lang="en-US" sz="2300" dirty="0"/>
              <a:t>labelling</a:t>
            </a:r>
          </a:p>
          <a:p>
            <a:pPr lvl="1">
              <a:spcBef>
                <a:spcPts val="0"/>
              </a:spcBef>
            </a:pPr>
            <a:r>
              <a:rPr lang="en-US" sz="2300" dirty="0"/>
              <a:t>checking the ingredients</a:t>
            </a:r>
          </a:p>
          <a:p>
            <a:pPr lvl="1">
              <a:spcBef>
                <a:spcPts val="0"/>
              </a:spcBef>
            </a:pPr>
            <a:r>
              <a:rPr lang="en-US" sz="2300" dirty="0"/>
              <a:t>advertising or selling to minors</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52360" y="1600200"/>
            <a:ext cx="2618540" cy="4853880"/>
          </a:xfrm>
          <a:prstGeom prst="rect">
            <a:avLst/>
          </a:prstGeom>
        </p:spPr>
      </p:pic>
      <p:sp>
        <p:nvSpPr>
          <p:cNvPr id="8" name="Content Placeholder 2"/>
          <p:cNvSpPr txBox="1">
            <a:spLocks/>
          </p:cNvSpPr>
          <p:nvPr/>
        </p:nvSpPr>
        <p:spPr>
          <a:xfrm>
            <a:off x="6261100" y="914400"/>
            <a:ext cx="2311400" cy="86360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Alberta Cities with </a:t>
            </a:r>
            <a:br>
              <a:rPr lang="en-US" sz="1800" dirty="0" smtClean="0">
                <a:solidFill>
                  <a:srgbClr val="FBAF75"/>
                </a:solidFill>
              </a:rPr>
            </a:br>
            <a:r>
              <a:rPr lang="en-US" sz="1800" dirty="0" smtClean="0">
                <a:solidFill>
                  <a:srgbClr val="FBAF75"/>
                </a:solidFill>
              </a:rPr>
              <a:t>E-cigarette Regulations</a:t>
            </a:r>
            <a:endParaRPr lang="en-US" sz="1800" dirty="0">
              <a:solidFill>
                <a:srgbClr val="FBAF75"/>
              </a:solidFill>
            </a:endParaRPr>
          </a:p>
        </p:txBody>
      </p:sp>
    </p:spTree>
    <p:extLst>
      <p:ext uri="{BB962C8B-B14F-4D97-AF65-F5344CB8AC3E}">
        <p14:creationId xmlns:p14="http://schemas.microsoft.com/office/powerpoint/2010/main" val="847187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654" y="601757"/>
            <a:ext cx="4838700" cy="723900"/>
          </a:xfrm>
          <a:prstGeom prst="rect">
            <a:avLst/>
          </a:prstGeom>
        </p:spPr>
      </p:pic>
      <p:sp>
        <p:nvSpPr>
          <p:cNvPr id="7" name="Content Placeholder 2"/>
          <p:cNvSpPr txBox="1">
            <a:spLocks/>
          </p:cNvSpPr>
          <p:nvPr/>
        </p:nvSpPr>
        <p:spPr>
          <a:xfrm>
            <a:off x="685800" y="1600200"/>
            <a:ext cx="4470400" cy="457200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1600"/>
              </a:spcBef>
            </a:pPr>
            <a:r>
              <a:rPr lang="en-US" sz="2200" dirty="0"/>
              <a:t>The health effects of e-cigarettes </a:t>
            </a:r>
            <a:r>
              <a:rPr lang="en-US" sz="2200" dirty="0" smtClean="0"/>
              <a:t/>
            </a:r>
            <a:br>
              <a:rPr lang="en-US" sz="2200" dirty="0" smtClean="0"/>
            </a:br>
            <a:r>
              <a:rPr lang="en-US" sz="2200" dirty="0" smtClean="0"/>
              <a:t>and </a:t>
            </a:r>
            <a:r>
              <a:rPr lang="en-US" sz="2200" dirty="0"/>
              <a:t>ESPs are still being studied.</a:t>
            </a:r>
          </a:p>
          <a:p>
            <a:pPr lvl="0">
              <a:spcBef>
                <a:spcPts val="1600"/>
              </a:spcBef>
            </a:pPr>
            <a:r>
              <a:rPr lang="en-US" sz="2200" dirty="0"/>
              <a:t>However, there is no conclusive evidence that using e-cigarettes helps people quit smoking long-term.</a:t>
            </a:r>
          </a:p>
          <a:p>
            <a:pPr lvl="0">
              <a:spcBef>
                <a:spcPts val="1600"/>
              </a:spcBef>
            </a:pPr>
            <a:r>
              <a:rPr lang="en-US" sz="2200" dirty="0"/>
              <a:t>Because of the lack of evidence and possible health risks, Health Canada advises not to use e-cigarettes. </a:t>
            </a:r>
          </a:p>
          <a:p>
            <a:pPr lvl="0">
              <a:spcBef>
                <a:spcPts val="1600"/>
              </a:spcBef>
            </a:pPr>
            <a:r>
              <a:rPr lang="en-US" sz="2200" dirty="0"/>
              <a:t>Many communities and organizations are creating laws and policies that ban the use of ESPs.</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5380024" y="1600200"/>
            <a:ext cx="3763976" cy="3867363"/>
          </a:xfrm>
          <a:prstGeom prst="rect">
            <a:avLst/>
          </a:prstGeom>
          <a:effectLst>
            <a:outerShdw blurRad="127000" dist="38100" dir="8100000" sx="102000" sy="102000" algn="tr" rotWithShape="0">
              <a:prstClr val="black">
                <a:alpha val="30000"/>
              </a:prstClr>
            </a:outerShdw>
          </a:effectLst>
        </p:spPr>
      </p:pic>
      <p:pic>
        <p:nvPicPr>
          <p:cNvPr id="4" name="Picture 3"/>
          <p:cNvPicPr>
            <a:picLocks noChangeAspect="1"/>
          </p:cNvPicPr>
          <p:nvPr/>
        </p:nvPicPr>
        <p:blipFill>
          <a:blip r:embed="rId5">
            <a:alphaModFix amt="30000"/>
            <a:extLst>
              <a:ext uri="{28A0092B-C50C-407E-A947-70E740481C1C}">
                <a14:useLocalDpi xmlns:a14="http://schemas.microsoft.com/office/drawing/2010/main"/>
              </a:ext>
            </a:extLst>
          </a:blip>
          <a:stretch>
            <a:fillRect/>
          </a:stretch>
        </p:blipFill>
        <p:spPr>
          <a:xfrm>
            <a:off x="7046259" y="-384735"/>
            <a:ext cx="1767541" cy="1515035"/>
          </a:xfrm>
          <a:prstGeom prst="rect">
            <a:avLst/>
          </a:prstGeom>
        </p:spPr>
      </p:pic>
    </p:spTree>
    <p:extLst>
      <p:ext uri="{BB962C8B-B14F-4D97-AF65-F5344CB8AC3E}">
        <p14:creationId xmlns:p14="http://schemas.microsoft.com/office/powerpoint/2010/main" val="583088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alphaModFix amt="20000"/>
          </a:blip>
          <a:stretch>
            <a:fillRect/>
          </a:stretch>
        </p:blipFill>
        <p:spPr>
          <a:xfrm>
            <a:off x="6815466" y="-280813"/>
            <a:ext cx="2686167" cy="2481116"/>
          </a:xfrm>
          <a:prstGeom prst="rect">
            <a:avLst/>
          </a:prstGeom>
        </p:spPr>
      </p:pic>
      <p:pic>
        <p:nvPicPr>
          <p:cNvPr id="8" name="Picture 7"/>
          <p:cNvPicPr>
            <a:picLocks noChangeAspect="1"/>
          </p:cNvPicPr>
          <p:nvPr/>
        </p:nvPicPr>
        <p:blipFill>
          <a:blip r:embed="rId4"/>
          <a:stretch>
            <a:fillRect/>
          </a:stretch>
        </p:blipFill>
        <p:spPr>
          <a:xfrm>
            <a:off x="601595" y="600403"/>
            <a:ext cx="4838700" cy="723900"/>
          </a:xfrm>
          <a:prstGeom prst="rect">
            <a:avLst/>
          </a:prstGeom>
        </p:spPr>
      </p:pic>
      <p:sp>
        <p:nvSpPr>
          <p:cNvPr id="7" name="Content Placeholder 2"/>
          <p:cNvSpPr txBox="1">
            <a:spLocks/>
          </p:cNvSpPr>
          <p:nvPr/>
        </p:nvSpPr>
        <p:spPr>
          <a:xfrm>
            <a:off x="685800" y="1828800"/>
            <a:ext cx="5753100" cy="3556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t>For additional information and support</a:t>
            </a:r>
            <a:r>
              <a:rPr lang="en-US"/>
              <a:t>, </a:t>
            </a:r>
            <a:r>
              <a:rPr lang="en-US" smtClean="0"/>
              <a:t>visit</a:t>
            </a:r>
            <a:endParaRPr lang="en-US" sz="6000" dirty="0"/>
          </a:p>
        </p:txBody>
      </p:sp>
      <p:pic>
        <p:nvPicPr>
          <p:cNvPr id="3" name="Picture 2"/>
          <p:cNvPicPr>
            <a:picLocks noChangeAspect="1"/>
          </p:cNvPicPr>
          <p:nvPr/>
        </p:nvPicPr>
        <p:blipFill>
          <a:blip r:embed="rId5"/>
          <a:stretch>
            <a:fillRect/>
          </a:stretch>
        </p:blipFill>
        <p:spPr>
          <a:xfrm>
            <a:off x="667016" y="4044723"/>
            <a:ext cx="3777984" cy="669018"/>
          </a:xfrm>
          <a:prstGeom prst="rect">
            <a:avLst/>
          </a:prstGeom>
        </p:spPr>
      </p:pic>
      <p:pic>
        <p:nvPicPr>
          <p:cNvPr id="4" name="Picture 3"/>
          <p:cNvPicPr>
            <a:picLocks noChangeAspect="1"/>
          </p:cNvPicPr>
          <p:nvPr/>
        </p:nvPicPr>
        <p:blipFill>
          <a:blip r:embed="rId6"/>
          <a:stretch>
            <a:fillRect/>
          </a:stretch>
        </p:blipFill>
        <p:spPr>
          <a:xfrm>
            <a:off x="685800" y="2408465"/>
            <a:ext cx="3759200" cy="436336"/>
          </a:xfrm>
          <a:prstGeom prst="rect">
            <a:avLst/>
          </a:prstGeom>
        </p:spPr>
      </p:pic>
      <p:pic>
        <p:nvPicPr>
          <p:cNvPr id="5" name="Picture 4"/>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86300" y="2408465"/>
            <a:ext cx="3784600" cy="3076123"/>
          </a:xfrm>
          <a:prstGeom prst="rect">
            <a:avLst/>
          </a:prstGeom>
          <a:effectLst>
            <a:reflection blurRad="6350" stA="40000" endPos="15000" dir="5400000" sy="-100000" algn="bl" rotWithShape="0"/>
          </a:effectLst>
        </p:spPr>
      </p:pic>
      <p:pic>
        <p:nvPicPr>
          <p:cNvPr id="6" name="Picture 5"/>
          <p:cNvPicPr>
            <a:picLocks noChangeAspect="1"/>
          </p:cNvPicPr>
          <p:nvPr/>
        </p:nvPicPr>
        <p:blipFill rotWithShape="1">
          <a:blip r:embed="rId8" cstate="hqprint">
            <a:alphaModFix/>
            <a:extLst>
              <a:ext uri="{28A0092B-C50C-407E-A947-70E740481C1C}">
                <a14:useLocalDpi xmlns:a14="http://schemas.microsoft.com/office/drawing/2010/main"/>
              </a:ext>
            </a:extLst>
          </a:blip>
          <a:srcRect/>
          <a:stretch/>
        </p:blipFill>
        <p:spPr>
          <a:xfrm>
            <a:off x="4829175" y="2493738"/>
            <a:ext cx="3495675" cy="2041977"/>
          </a:xfrm>
          <a:prstGeom prst="rect">
            <a:avLst/>
          </a:prstGeom>
        </p:spPr>
      </p:pic>
    </p:spTree>
    <p:extLst>
      <p:ext uri="{BB962C8B-B14F-4D97-AF65-F5344CB8AC3E}">
        <p14:creationId xmlns:p14="http://schemas.microsoft.com/office/powerpoint/2010/main" val="1402007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4200" y="572187"/>
            <a:ext cx="3403600" cy="673100"/>
          </a:xfrm>
          <a:prstGeom prst="rect">
            <a:avLst/>
          </a:prstGeom>
        </p:spPr>
      </p:pic>
      <p:pic>
        <p:nvPicPr>
          <p:cNvPr id="7" name="Picture 6"/>
          <p:cNvPicPr>
            <a:picLocks noChangeAspect="1"/>
          </p:cNvPicPr>
          <p:nvPr/>
        </p:nvPicPr>
        <p:blipFill>
          <a:blip r:embed="rId4">
            <a:alphaModFix amt="40000"/>
            <a:extLst>
              <a:ext uri="{28A0092B-C50C-407E-A947-70E740481C1C}">
                <a14:useLocalDpi xmlns:a14="http://schemas.microsoft.com/office/drawing/2010/main"/>
              </a:ext>
            </a:extLst>
          </a:blip>
          <a:stretch>
            <a:fillRect/>
          </a:stretch>
        </p:blipFill>
        <p:spPr>
          <a:xfrm>
            <a:off x="3517176" y="-815567"/>
            <a:ext cx="6445563" cy="6400800"/>
          </a:xfrm>
          <a:prstGeom prst="rect">
            <a:avLst/>
          </a:prstGeom>
        </p:spPr>
      </p:pic>
      <p:pic>
        <p:nvPicPr>
          <p:cNvPr id="41" name="Picture 40"/>
          <p:cNvPicPr>
            <a:picLocks noChangeAspect="1"/>
          </p:cNvPicPr>
          <p:nvPr/>
        </p:nvPicPr>
        <p:blipFill>
          <a:blip r:embed="rId4">
            <a:alphaModFix amt="40000"/>
            <a:extLst>
              <a:ext uri="{28A0092B-C50C-407E-A947-70E740481C1C}">
                <a14:useLocalDpi xmlns:a14="http://schemas.microsoft.com/office/drawing/2010/main"/>
              </a:ext>
            </a:extLst>
          </a:blip>
          <a:stretch>
            <a:fillRect/>
          </a:stretch>
        </p:blipFill>
        <p:spPr>
          <a:xfrm>
            <a:off x="-901862" y="1828800"/>
            <a:ext cx="5064373" cy="5029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4" y="1316678"/>
            <a:ext cx="4483100" cy="1003300"/>
          </a:xfrm>
          <a:prstGeom prst="rect">
            <a:avLst/>
          </a:prstGeom>
        </p:spPr>
      </p:pic>
      <p:sp>
        <p:nvSpPr>
          <p:cNvPr id="3" name="Content Placeholder 2"/>
          <p:cNvSpPr>
            <a:spLocks noGrp="1"/>
          </p:cNvSpPr>
          <p:nvPr>
            <p:ph idx="4294967295"/>
          </p:nvPr>
        </p:nvSpPr>
        <p:spPr>
          <a:xfrm>
            <a:off x="1055474" y="1499559"/>
            <a:ext cx="3393440" cy="457200"/>
          </a:xfrm>
        </p:spPr>
        <p:txBody>
          <a:bodyPr anchor="ctr" anchorCtr="0"/>
          <a:lstStyle/>
          <a:p>
            <a:pPr marL="0" indent="0">
              <a:lnSpc>
                <a:spcPct val="100000"/>
              </a:lnSpc>
              <a:spcBef>
                <a:spcPts val="0"/>
              </a:spcBef>
              <a:spcAft>
                <a:spcPts val="1200"/>
              </a:spcAft>
              <a:buNone/>
            </a:pPr>
            <a:r>
              <a:rPr lang="en-US" b="1" dirty="0" smtClean="0">
                <a:solidFill>
                  <a:srgbClr val="F68024"/>
                </a:solidFill>
              </a:rPr>
              <a:t>Electronic cigarettes</a:t>
            </a:r>
            <a:endParaRPr lang="en-US" b="1" dirty="0">
              <a:solidFill>
                <a:srgbClr val="F68024"/>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4" y="2061169"/>
            <a:ext cx="4483100" cy="1003300"/>
          </a:xfrm>
          <a:prstGeom prst="rect">
            <a:avLst/>
          </a:prstGeom>
        </p:spPr>
      </p:pic>
      <p:sp>
        <p:nvSpPr>
          <p:cNvPr id="18" name="Content Placeholder 2"/>
          <p:cNvSpPr txBox="1">
            <a:spLocks/>
          </p:cNvSpPr>
          <p:nvPr/>
        </p:nvSpPr>
        <p:spPr>
          <a:xfrm>
            <a:off x="1055474" y="2244050"/>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Electronic smoking devices</a:t>
            </a:r>
            <a:endParaRPr lang="en-US" b="1" dirty="0">
              <a:solidFill>
                <a:srgbClr val="F68024"/>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4" y="2805660"/>
            <a:ext cx="4483100" cy="1003300"/>
          </a:xfrm>
          <a:prstGeom prst="rect">
            <a:avLst/>
          </a:prstGeom>
        </p:spPr>
      </p:pic>
      <p:sp>
        <p:nvSpPr>
          <p:cNvPr id="20" name="Content Placeholder 2"/>
          <p:cNvSpPr txBox="1">
            <a:spLocks/>
          </p:cNvSpPr>
          <p:nvPr/>
        </p:nvSpPr>
        <p:spPr>
          <a:xfrm>
            <a:off x="1055474" y="2988541"/>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Personal vaporizers (PVs)</a:t>
            </a:r>
            <a:endParaRPr lang="en-US" b="1" dirty="0">
              <a:solidFill>
                <a:srgbClr val="F68024"/>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4" y="3550151"/>
            <a:ext cx="4483100" cy="1003300"/>
          </a:xfrm>
          <a:prstGeom prst="rect">
            <a:avLst/>
          </a:prstGeom>
        </p:spPr>
      </p:pic>
      <p:sp>
        <p:nvSpPr>
          <p:cNvPr id="22" name="Content Placeholder 2"/>
          <p:cNvSpPr txBox="1">
            <a:spLocks/>
          </p:cNvSpPr>
          <p:nvPr/>
        </p:nvSpPr>
        <p:spPr>
          <a:xfrm>
            <a:off x="1055474" y="3733032"/>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Nicotine vaporizers</a:t>
            </a:r>
            <a:endParaRPr lang="en-US" b="1" dirty="0">
              <a:solidFill>
                <a:srgbClr val="F68024"/>
              </a:solidFill>
            </a:endParaRPr>
          </a:p>
        </p:txBody>
      </p:sp>
      <p:pic>
        <p:nvPicPr>
          <p:cNvPr id="23" name="Picture 2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4" y="4294642"/>
            <a:ext cx="4483100" cy="1003300"/>
          </a:xfrm>
          <a:prstGeom prst="rect">
            <a:avLst/>
          </a:prstGeom>
        </p:spPr>
      </p:pic>
      <p:sp>
        <p:nvSpPr>
          <p:cNvPr id="24" name="Content Placeholder 2"/>
          <p:cNvSpPr txBox="1">
            <a:spLocks/>
          </p:cNvSpPr>
          <p:nvPr/>
        </p:nvSpPr>
        <p:spPr>
          <a:xfrm>
            <a:off x="1055474" y="4477523"/>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Hookah pens</a:t>
            </a:r>
            <a:endParaRPr lang="en-US" b="1" dirty="0">
              <a:solidFill>
                <a:srgbClr val="F68024"/>
              </a:solidFill>
            </a:endParaRPr>
          </a:p>
        </p:txBody>
      </p:sp>
      <p:pic>
        <p:nvPicPr>
          <p:cNvPr id="25"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4" y="5039133"/>
            <a:ext cx="4483100" cy="1003300"/>
          </a:xfrm>
          <a:prstGeom prst="rect">
            <a:avLst/>
          </a:prstGeom>
        </p:spPr>
      </p:pic>
      <p:sp>
        <p:nvSpPr>
          <p:cNvPr id="26" name="Content Placeholder 2"/>
          <p:cNvSpPr txBox="1">
            <a:spLocks/>
          </p:cNvSpPr>
          <p:nvPr/>
        </p:nvSpPr>
        <p:spPr>
          <a:xfrm>
            <a:off x="1055474" y="5222014"/>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E-hookahs</a:t>
            </a:r>
            <a:endParaRPr lang="en-US" b="1" dirty="0">
              <a:solidFill>
                <a:srgbClr val="F68024"/>
              </a:solidFill>
            </a:endParaRPr>
          </a:p>
        </p:txBody>
      </p:sp>
      <p:pic>
        <p:nvPicPr>
          <p:cNvPr id="27" name="Picture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4" y="5783624"/>
            <a:ext cx="4483100" cy="1003300"/>
          </a:xfrm>
          <a:prstGeom prst="rect">
            <a:avLst/>
          </a:prstGeom>
        </p:spPr>
      </p:pic>
      <p:sp>
        <p:nvSpPr>
          <p:cNvPr id="28" name="Content Placeholder 2"/>
          <p:cNvSpPr txBox="1">
            <a:spLocks/>
          </p:cNvSpPr>
          <p:nvPr/>
        </p:nvSpPr>
        <p:spPr>
          <a:xfrm>
            <a:off x="1055474" y="5966505"/>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err="1" smtClean="0">
                <a:solidFill>
                  <a:srgbClr val="F68024"/>
                </a:solidFill>
              </a:rPr>
              <a:t>Vape</a:t>
            </a:r>
            <a:r>
              <a:rPr lang="en-US" b="1" dirty="0" smtClean="0">
                <a:solidFill>
                  <a:srgbClr val="F68024"/>
                </a:solidFill>
              </a:rPr>
              <a:t> pens</a:t>
            </a:r>
            <a:endParaRPr lang="en-US" b="1" dirty="0">
              <a:solidFill>
                <a:srgbClr val="F68024"/>
              </a:solidFill>
            </a:endParaRPr>
          </a:p>
        </p:txBody>
      </p:sp>
      <p:pic>
        <p:nvPicPr>
          <p:cNvPr id="29" name="Picture 2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8408" y="1323841"/>
            <a:ext cx="4483100" cy="1003300"/>
          </a:xfrm>
          <a:prstGeom prst="rect">
            <a:avLst/>
          </a:prstGeom>
        </p:spPr>
      </p:pic>
      <p:sp>
        <p:nvSpPr>
          <p:cNvPr id="30" name="Content Placeholder 2"/>
          <p:cNvSpPr txBox="1">
            <a:spLocks/>
          </p:cNvSpPr>
          <p:nvPr/>
        </p:nvSpPr>
        <p:spPr>
          <a:xfrm>
            <a:off x="5354388" y="1506722"/>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E-cigs</a:t>
            </a:r>
            <a:endParaRPr lang="en-US" b="1" dirty="0">
              <a:solidFill>
                <a:srgbClr val="F68024"/>
              </a:solidFill>
            </a:endParaRPr>
          </a:p>
        </p:txBody>
      </p:sp>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8408" y="2068332"/>
            <a:ext cx="4483100" cy="1003300"/>
          </a:xfrm>
          <a:prstGeom prst="rect">
            <a:avLst/>
          </a:prstGeom>
        </p:spPr>
      </p:pic>
      <p:sp>
        <p:nvSpPr>
          <p:cNvPr id="32" name="Content Placeholder 2"/>
          <p:cNvSpPr txBox="1">
            <a:spLocks/>
          </p:cNvSpPr>
          <p:nvPr/>
        </p:nvSpPr>
        <p:spPr>
          <a:xfrm>
            <a:off x="5354388" y="2251213"/>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E-cigars</a:t>
            </a:r>
            <a:endParaRPr lang="en-US" b="1" dirty="0">
              <a:solidFill>
                <a:srgbClr val="F68024"/>
              </a:solidFill>
            </a:endParaRPr>
          </a:p>
        </p:txBody>
      </p:sp>
      <p:pic>
        <p:nvPicPr>
          <p:cNvPr id="33" name="Picture 3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8408" y="2812823"/>
            <a:ext cx="4483100" cy="1003300"/>
          </a:xfrm>
          <a:prstGeom prst="rect">
            <a:avLst/>
          </a:prstGeom>
        </p:spPr>
      </p:pic>
      <p:sp>
        <p:nvSpPr>
          <p:cNvPr id="34" name="Content Placeholder 2"/>
          <p:cNvSpPr txBox="1">
            <a:spLocks/>
          </p:cNvSpPr>
          <p:nvPr/>
        </p:nvSpPr>
        <p:spPr>
          <a:xfrm>
            <a:off x="5354388" y="2995704"/>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E-gars</a:t>
            </a:r>
            <a:endParaRPr lang="en-US" b="1" dirty="0">
              <a:solidFill>
                <a:srgbClr val="F68024"/>
              </a:solidFill>
            </a:endParaRPr>
          </a:p>
        </p:txBody>
      </p:sp>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8408" y="3557314"/>
            <a:ext cx="4483100" cy="1003300"/>
          </a:xfrm>
          <a:prstGeom prst="rect">
            <a:avLst/>
          </a:prstGeom>
        </p:spPr>
      </p:pic>
      <p:sp>
        <p:nvSpPr>
          <p:cNvPr id="36" name="Content Placeholder 2"/>
          <p:cNvSpPr txBox="1">
            <a:spLocks/>
          </p:cNvSpPr>
          <p:nvPr/>
        </p:nvSpPr>
        <p:spPr>
          <a:xfrm>
            <a:off x="5354388" y="3740195"/>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E-pipes</a:t>
            </a:r>
            <a:endParaRPr lang="en-US" b="1" dirty="0">
              <a:solidFill>
                <a:srgbClr val="F68024"/>
              </a:solidFill>
            </a:endParaRPr>
          </a:p>
        </p:txBody>
      </p:sp>
      <p:pic>
        <p:nvPicPr>
          <p:cNvPr id="37" name="Picture 3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8408" y="4301805"/>
            <a:ext cx="4483100" cy="1003300"/>
          </a:xfrm>
          <a:prstGeom prst="rect">
            <a:avLst/>
          </a:prstGeom>
        </p:spPr>
      </p:pic>
      <p:sp>
        <p:nvSpPr>
          <p:cNvPr id="38" name="Content Placeholder 2"/>
          <p:cNvSpPr txBox="1">
            <a:spLocks/>
          </p:cNvSpPr>
          <p:nvPr/>
        </p:nvSpPr>
        <p:spPr>
          <a:xfrm>
            <a:off x="5354388" y="4484686"/>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E-fags</a:t>
            </a:r>
            <a:endParaRPr lang="en-US" b="1" dirty="0">
              <a:solidFill>
                <a:srgbClr val="F68024"/>
              </a:solidFill>
            </a:endParaRPr>
          </a:p>
        </p:txBody>
      </p:sp>
      <p:pic>
        <p:nvPicPr>
          <p:cNvPr id="39" name="Picture 3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8408" y="5046296"/>
            <a:ext cx="4483100" cy="1003300"/>
          </a:xfrm>
          <a:prstGeom prst="rect">
            <a:avLst/>
          </a:prstGeom>
        </p:spPr>
      </p:pic>
      <p:sp>
        <p:nvSpPr>
          <p:cNvPr id="40" name="Content Placeholder 2"/>
          <p:cNvSpPr txBox="1">
            <a:spLocks/>
          </p:cNvSpPr>
          <p:nvPr/>
        </p:nvSpPr>
        <p:spPr>
          <a:xfrm>
            <a:off x="5354388" y="5229177"/>
            <a:ext cx="3393440" cy="457200"/>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smtClean="0">
                <a:solidFill>
                  <a:srgbClr val="F68024"/>
                </a:solidFill>
              </a:rPr>
              <a:t>Mods</a:t>
            </a:r>
            <a:endParaRPr lang="en-US" b="1" dirty="0">
              <a:solidFill>
                <a:srgbClr val="F68024"/>
              </a:solidFill>
            </a:endParaRPr>
          </a:p>
        </p:txBody>
      </p:sp>
    </p:spTree>
    <p:extLst>
      <p:ext uri="{BB962C8B-B14F-4D97-AF65-F5344CB8AC3E}">
        <p14:creationId xmlns:p14="http://schemas.microsoft.com/office/powerpoint/2010/main" val="1380543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3692" y="613529"/>
            <a:ext cx="6807200" cy="6731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730" y="1645920"/>
            <a:ext cx="7472019" cy="4318001"/>
          </a:xfrm>
          <a:prstGeom prst="rect">
            <a:avLst/>
          </a:prstGeom>
          <a:effectLst>
            <a:outerShdw blurRad="127000" dist="38100" dir="8100000" sx="102000" sy="102000" algn="tr" rotWithShape="0">
              <a:prstClr val="black">
                <a:alpha val="40000"/>
              </a:prstClr>
            </a:outerShdw>
          </a:effectLst>
        </p:spPr>
      </p:pic>
      <p:sp>
        <p:nvSpPr>
          <p:cNvPr id="9" name="Content Placeholder 2"/>
          <p:cNvSpPr txBox="1">
            <a:spLocks/>
          </p:cNvSpPr>
          <p:nvPr/>
        </p:nvSpPr>
        <p:spPr>
          <a:xfrm>
            <a:off x="2260321" y="1645920"/>
            <a:ext cx="1216409" cy="33400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smtClean="0">
                <a:solidFill>
                  <a:srgbClr val="FBAF75"/>
                </a:solidFill>
              </a:rPr>
              <a:t>Mouthpiece</a:t>
            </a:r>
            <a:endParaRPr lang="en-US" sz="1800" dirty="0">
              <a:solidFill>
                <a:srgbClr val="FBAF75"/>
              </a:solidFill>
            </a:endParaRPr>
          </a:p>
        </p:txBody>
      </p:sp>
      <p:sp>
        <p:nvSpPr>
          <p:cNvPr id="10" name="Content Placeholder 2"/>
          <p:cNvSpPr txBox="1">
            <a:spLocks/>
          </p:cNvSpPr>
          <p:nvPr/>
        </p:nvSpPr>
        <p:spPr>
          <a:xfrm>
            <a:off x="4151775" y="1812924"/>
            <a:ext cx="3188825" cy="60832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Heating element/Atomizer heats the “juice” to make </a:t>
            </a:r>
            <a:r>
              <a:rPr lang="en-US" sz="1800" dirty="0" err="1" smtClean="0">
                <a:solidFill>
                  <a:srgbClr val="FBAF75"/>
                </a:solidFill>
              </a:rPr>
              <a:t>vapour</a:t>
            </a:r>
            <a:r>
              <a:rPr lang="en-US" sz="1800" dirty="0" smtClean="0">
                <a:solidFill>
                  <a:srgbClr val="FBAF75"/>
                </a:solidFill>
              </a:rPr>
              <a:t>.</a:t>
            </a:r>
            <a:endParaRPr lang="en-US" sz="1800" dirty="0">
              <a:solidFill>
                <a:srgbClr val="FBAF75"/>
              </a:solidFill>
            </a:endParaRPr>
          </a:p>
        </p:txBody>
      </p:sp>
      <p:sp>
        <p:nvSpPr>
          <p:cNvPr id="11" name="Content Placeholder 2"/>
          <p:cNvSpPr txBox="1">
            <a:spLocks/>
          </p:cNvSpPr>
          <p:nvPr/>
        </p:nvSpPr>
        <p:spPr>
          <a:xfrm>
            <a:off x="5590365" y="2743200"/>
            <a:ext cx="3026935" cy="693336"/>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Many devices have a switch </a:t>
            </a:r>
            <a:r>
              <a:rPr lang="en-US" sz="1800" smtClean="0">
                <a:solidFill>
                  <a:srgbClr val="FBAF75"/>
                </a:solidFill>
              </a:rPr>
              <a:t>to activate the heating element.</a:t>
            </a:r>
            <a:endParaRPr lang="en-US" sz="1800" dirty="0">
              <a:solidFill>
                <a:srgbClr val="FBAF75"/>
              </a:solidFill>
            </a:endParaRPr>
          </a:p>
        </p:txBody>
      </p:sp>
      <p:sp>
        <p:nvSpPr>
          <p:cNvPr id="12" name="Content Placeholder 2"/>
          <p:cNvSpPr txBox="1">
            <a:spLocks/>
          </p:cNvSpPr>
          <p:nvPr/>
        </p:nvSpPr>
        <p:spPr>
          <a:xfrm>
            <a:off x="7400892" y="3784823"/>
            <a:ext cx="1216409" cy="33400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smtClean="0">
                <a:solidFill>
                  <a:srgbClr val="FBAF75"/>
                </a:solidFill>
              </a:rPr>
              <a:t>Battery</a:t>
            </a:r>
            <a:endParaRPr lang="en-US" sz="1800" dirty="0">
              <a:solidFill>
                <a:srgbClr val="FBAF75"/>
              </a:solidFill>
            </a:endParaRPr>
          </a:p>
        </p:txBody>
      </p:sp>
      <p:sp>
        <p:nvSpPr>
          <p:cNvPr id="13" name="Content Placeholder 2"/>
          <p:cNvSpPr txBox="1">
            <a:spLocks/>
          </p:cNvSpPr>
          <p:nvPr/>
        </p:nvSpPr>
        <p:spPr>
          <a:xfrm>
            <a:off x="1919235" y="4219972"/>
            <a:ext cx="1557495" cy="33400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Microprocessor</a:t>
            </a:r>
            <a:endParaRPr lang="en-US" sz="1800" dirty="0">
              <a:solidFill>
                <a:srgbClr val="FBAF75"/>
              </a:solidFill>
            </a:endParaRPr>
          </a:p>
        </p:txBody>
      </p:sp>
      <p:sp>
        <p:nvSpPr>
          <p:cNvPr id="14" name="Content Placeholder 2"/>
          <p:cNvSpPr txBox="1">
            <a:spLocks/>
          </p:cNvSpPr>
          <p:nvPr/>
        </p:nvSpPr>
        <p:spPr>
          <a:xfrm>
            <a:off x="1045028" y="2964264"/>
            <a:ext cx="1338107" cy="1154568"/>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Cartridge (tank) holds the liquid </a:t>
            </a:r>
            <a:r>
              <a:rPr lang="en-US" sz="1800" smtClean="0">
                <a:solidFill>
                  <a:srgbClr val="FBAF75"/>
                </a:solidFill>
              </a:rPr>
              <a:t>“juice”.</a:t>
            </a:r>
            <a:endParaRPr lang="en-US" sz="1800" dirty="0">
              <a:solidFill>
                <a:srgbClr val="FBAF75"/>
              </a:solidFill>
            </a:endParaRPr>
          </a:p>
        </p:txBody>
      </p:sp>
      <p:sp>
        <p:nvSpPr>
          <p:cNvPr id="15" name="Content Placeholder 2"/>
          <p:cNvSpPr txBox="1">
            <a:spLocks/>
          </p:cNvSpPr>
          <p:nvPr/>
        </p:nvSpPr>
        <p:spPr>
          <a:xfrm>
            <a:off x="2136110" y="5265337"/>
            <a:ext cx="4847493" cy="628852"/>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Some devices have a light-emitting diode on the end to simulate the glow of </a:t>
            </a:r>
            <a:r>
              <a:rPr lang="en-US" sz="1800" smtClean="0">
                <a:solidFill>
                  <a:srgbClr val="FBAF75"/>
                </a:solidFill>
              </a:rPr>
              <a:t>a burning cigarette.</a:t>
            </a:r>
            <a:endParaRPr lang="en-US" sz="1800" dirty="0">
              <a:solidFill>
                <a:srgbClr val="FBAF75"/>
              </a:solidFill>
            </a:endParaRPr>
          </a:p>
        </p:txBody>
      </p:sp>
    </p:spTree>
    <p:extLst>
      <p:ext uri="{BB962C8B-B14F-4D97-AF65-F5344CB8AC3E}">
        <p14:creationId xmlns:p14="http://schemas.microsoft.com/office/powerpoint/2010/main" val="941846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5950" y="615950"/>
            <a:ext cx="4356100" cy="723900"/>
          </a:xfrm>
          <a:prstGeom prst="rect">
            <a:avLst/>
          </a:prstGeom>
        </p:spPr>
      </p:pic>
      <p:sp>
        <p:nvSpPr>
          <p:cNvPr id="41" name="Content Placeholder 2"/>
          <p:cNvSpPr txBox="1">
            <a:spLocks/>
          </p:cNvSpPr>
          <p:nvPr/>
        </p:nvSpPr>
        <p:spPr>
          <a:xfrm>
            <a:off x="685800" y="1600200"/>
            <a:ext cx="3770870" cy="456170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dirty="0"/>
              <a:t>Early e-cigarettes were </a:t>
            </a:r>
            <a:r>
              <a:rPr lang="en-US" dirty="0" smtClean="0"/>
              <a:t/>
            </a:r>
            <a:br>
              <a:rPr lang="en-US" dirty="0" smtClean="0"/>
            </a:br>
            <a:r>
              <a:rPr lang="en-US" dirty="0" smtClean="0"/>
              <a:t>made </a:t>
            </a:r>
            <a:r>
              <a:rPr lang="en-US" dirty="0"/>
              <a:t>to look like cigarettes.</a:t>
            </a:r>
          </a:p>
          <a:p>
            <a:pPr>
              <a:lnSpc>
                <a:spcPct val="100000"/>
              </a:lnSpc>
              <a:spcBef>
                <a:spcPts val="0"/>
              </a:spcBef>
              <a:spcAft>
                <a:spcPts val="1200"/>
              </a:spcAft>
            </a:pPr>
            <a:r>
              <a:rPr lang="en-US" dirty="0"/>
              <a:t>They were either disposable, or came with rechargeable lithium batteries.</a:t>
            </a:r>
          </a:p>
          <a:p>
            <a:pPr>
              <a:lnSpc>
                <a:spcPct val="100000"/>
              </a:lnSpc>
              <a:spcBef>
                <a:spcPts val="0"/>
              </a:spcBef>
              <a:spcAft>
                <a:spcPts val="1200"/>
              </a:spcAft>
            </a:pPr>
            <a:r>
              <a:rPr lang="en-US" dirty="0"/>
              <a:t>These ESPs were linked to many cases of explosions and fires.</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29150" y="1701731"/>
            <a:ext cx="3943350" cy="4460172"/>
          </a:xfrm>
          <a:prstGeom prst="rect">
            <a:avLst/>
          </a:prstGeom>
          <a:effectLst>
            <a:outerShdw blurRad="127000" dist="38100" dir="2700000" sx="102000" sy="102000" algn="tl" rotWithShape="0">
              <a:prstClr val="black">
                <a:alpha val="30000"/>
              </a:prstClr>
            </a:outerShdw>
          </a:effectLst>
        </p:spPr>
      </p:pic>
      <p:pic>
        <p:nvPicPr>
          <p:cNvPr id="7" name="Picture 6"/>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389361" y="5017421"/>
            <a:ext cx="2150322" cy="1924800"/>
          </a:xfrm>
          <a:prstGeom prst="rect">
            <a:avLst/>
          </a:prstGeom>
        </p:spPr>
      </p:pic>
    </p:spTree>
    <p:extLst>
      <p:ext uri="{BB962C8B-B14F-4D97-AF65-F5344CB8AC3E}">
        <p14:creationId xmlns:p14="http://schemas.microsoft.com/office/powerpoint/2010/main" val="1239991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7850" y="614608"/>
            <a:ext cx="5473700" cy="723900"/>
          </a:xfrm>
          <a:prstGeom prst="rect">
            <a:avLst/>
          </a:prstGeom>
        </p:spPr>
      </p:pic>
      <p:sp>
        <p:nvSpPr>
          <p:cNvPr id="41" name="Content Placeholder 2"/>
          <p:cNvSpPr txBox="1">
            <a:spLocks/>
          </p:cNvSpPr>
          <p:nvPr/>
        </p:nvSpPr>
        <p:spPr>
          <a:xfrm>
            <a:off x="685800" y="1600200"/>
            <a:ext cx="3810000" cy="456170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0"/>
              </a:spcBef>
              <a:spcAft>
                <a:spcPts val="1200"/>
              </a:spcAft>
            </a:pPr>
            <a:r>
              <a:rPr lang="en-US" dirty="0" smtClean="0"/>
              <a:t>These </a:t>
            </a:r>
            <a:r>
              <a:rPr lang="en-US" dirty="0"/>
              <a:t>come in many shapes and sizes and can look like anything from a screwdriver to a smartphone. </a:t>
            </a:r>
          </a:p>
          <a:p>
            <a:pPr>
              <a:lnSpc>
                <a:spcPts val="2400"/>
              </a:lnSpc>
              <a:spcBef>
                <a:spcPts val="0"/>
              </a:spcBef>
              <a:spcAft>
                <a:spcPts val="1200"/>
              </a:spcAft>
            </a:pPr>
            <a:r>
              <a:rPr lang="en-US" dirty="0" smtClean="0"/>
              <a:t>They </a:t>
            </a:r>
            <a:r>
              <a:rPr lang="en-US" dirty="0"/>
              <a:t>come with many different types of batteries, tanks and atomizers.</a:t>
            </a:r>
          </a:p>
          <a:p>
            <a:pPr>
              <a:lnSpc>
                <a:spcPts val="2400"/>
              </a:lnSpc>
              <a:spcBef>
                <a:spcPts val="0"/>
              </a:spcBef>
              <a:spcAft>
                <a:spcPts val="1200"/>
              </a:spcAft>
            </a:pPr>
            <a:r>
              <a:rPr lang="en-US" dirty="0" smtClean="0"/>
              <a:t>Many </a:t>
            </a:r>
            <a:r>
              <a:rPr lang="en-US" dirty="0"/>
              <a:t>parts can be mixed and matched to create a custom product.</a:t>
            </a:r>
          </a:p>
          <a:p>
            <a:pPr>
              <a:lnSpc>
                <a:spcPts val="2400"/>
              </a:lnSpc>
              <a:spcBef>
                <a:spcPts val="0"/>
              </a:spcBef>
              <a:spcAft>
                <a:spcPts val="1200"/>
              </a:spcAft>
            </a:pPr>
            <a:r>
              <a:rPr lang="en-US" dirty="0" smtClean="0"/>
              <a:t>These </a:t>
            </a:r>
            <a:r>
              <a:rPr lang="en-US" dirty="0"/>
              <a:t>products are very </a:t>
            </a:r>
            <a:r>
              <a:rPr lang="en-US" dirty="0" smtClean="0"/>
              <a:t>expensive — </a:t>
            </a:r>
            <a:r>
              <a:rPr lang="en-US" dirty="0"/>
              <a:t>up to $300 for the device, and much more for the accessories. </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01364" y="1735232"/>
            <a:ext cx="3985436" cy="4076020"/>
          </a:xfrm>
          <a:prstGeom prst="rect">
            <a:avLst/>
          </a:prstGeom>
          <a:effectLst>
            <a:outerShdw blurRad="127000" dist="38100" dir="8100000" sx="102000" sy="102000" algn="tr" rotWithShape="0">
              <a:prstClr val="black">
                <a:alpha val="30000"/>
              </a:prstClr>
            </a:outerShdw>
          </a:effectLst>
        </p:spPr>
      </p:pic>
    </p:spTree>
    <p:extLst>
      <p:ext uri="{BB962C8B-B14F-4D97-AF65-F5344CB8AC3E}">
        <p14:creationId xmlns:p14="http://schemas.microsoft.com/office/powerpoint/2010/main" val="426353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28596" y="629439"/>
            <a:ext cx="4584700" cy="723900"/>
          </a:xfrm>
          <a:prstGeom prst="rect">
            <a:avLst/>
          </a:prstGeom>
        </p:spPr>
      </p:pic>
      <p:sp>
        <p:nvSpPr>
          <p:cNvPr id="41" name="Content Placeholder 2"/>
          <p:cNvSpPr txBox="1">
            <a:spLocks/>
          </p:cNvSpPr>
          <p:nvPr/>
        </p:nvSpPr>
        <p:spPr>
          <a:xfrm>
            <a:off x="685800" y="1600200"/>
            <a:ext cx="5930900" cy="77469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dirty="0" smtClean="0"/>
              <a:t>People who are younger, have higher educations, or have higher incomes.</a:t>
            </a:r>
            <a:endParaRPr lang="en-US" dirty="0"/>
          </a:p>
        </p:txBody>
      </p:sp>
      <p:sp>
        <p:nvSpPr>
          <p:cNvPr id="8" name="Content Placeholder 2"/>
          <p:cNvSpPr txBox="1">
            <a:spLocks/>
          </p:cNvSpPr>
          <p:nvPr/>
        </p:nvSpPr>
        <p:spPr>
          <a:xfrm>
            <a:off x="685800" y="2377440"/>
            <a:ext cx="3759200" cy="64769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Ever Use of E-cigarettes by Age Group Among Smokers, 2013</a:t>
            </a:r>
            <a:endParaRPr lang="en-US" sz="1800" dirty="0">
              <a:solidFill>
                <a:srgbClr val="FBAF75"/>
              </a:solidFill>
            </a:endParaRPr>
          </a:p>
        </p:txBody>
      </p:sp>
      <p:sp>
        <p:nvSpPr>
          <p:cNvPr id="10" name="Content Placeholder 2"/>
          <p:cNvSpPr txBox="1">
            <a:spLocks/>
          </p:cNvSpPr>
          <p:nvPr/>
        </p:nvSpPr>
        <p:spPr>
          <a:xfrm>
            <a:off x="4686300" y="2377440"/>
            <a:ext cx="3759200" cy="64769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Ever Use of E-cigarettes by Age Group Among Non-Smokers, 2013</a:t>
            </a:r>
            <a:endParaRPr lang="en-US" sz="1800" dirty="0">
              <a:solidFill>
                <a:srgbClr val="FBAF75"/>
              </a:solidFill>
            </a:endParaRPr>
          </a:p>
        </p:txBody>
      </p:sp>
      <p:sp>
        <p:nvSpPr>
          <p:cNvPr id="12" name="Content Placeholder 2"/>
          <p:cNvSpPr txBox="1">
            <a:spLocks/>
          </p:cNvSpPr>
          <p:nvPr/>
        </p:nvSpPr>
        <p:spPr>
          <a:xfrm>
            <a:off x="685800" y="6210301"/>
            <a:ext cx="3759200" cy="17779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000" dirty="0" smtClean="0">
                <a:solidFill>
                  <a:schemeClr val="bg1"/>
                </a:solidFill>
              </a:rPr>
              <a:t>Data Source: CTADS, 2013</a:t>
            </a:r>
            <a:endParaRPr lang="en-US" sz="1000" dirty="0">
              <a:solidFill>
                <a:schemeClr val="bg1"/>
              </a:solidFill>
            </a:endParaRPr>
          </a:p>
        </p:txBody>
      </p:sp>
      <p:sp>
        <p:nvSpPr>
          <p:cNvPr id="14" name="Content Placeholder 2"/>
          <p:cNvSpPr txBox="1">
            <a:spLocks/>
          </p:cNvSpPr>
          <p:nvPr/>
        </p:nvSpPr>
        <p:spPr>
          <a:xfrm>
            <a:off x="4686300" y="6210301"/>
            <a:ext cx="3759200" cy="177799"/>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000" dirty="0" smtClean="0">
                <a:solidFill>
                  <a:schemeClr val="bg1"/>
                </a:solidFill>
              </a:rPr>
              <a:t>Data Source: CTADS, 2013</a:t>
            </a:r>
            <a:endParaRPr lang="en-US" sz="1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3012952"/>
            <a:ext cx="3749039" cy="3155269"/>
          </a:xfrm>
          <a:prstGeom prst="rect">
            <a:avLst/>
          </a:prstGeom>
          <a:effectLst>
            <a:outerShdw blurRad="50800" dist="38100" dir="2700000" sx="102000" sy="102000" algn="tl" rotWithShape="0">
              <a:prstClr val="black">
                <a:alpha val="3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86300" y="3028809"/>
            <a:ext cx="3759200" cy="3123553"/>
          </a:xfrm>
          <a:prstGeom prst="rect">
            <a:avLst/>
          </a:prstGeom>
          <a:effectLst>
            <a:outerShdw blurRad="50800" dist="38100" dir="2700000" sx="102000" sy="102000" algn="tl" rotWithShape="0">
              <a:prstClr val="black">
                <a:alpha val="30000"/>
              </a:prstClr>
            </a:outerShdw>
          </a:effectLst>
        </p:spPr>
      </p:pic>
      <p:pic>
        <p:nvPicPr>
          <p:cNvPr id="5" name="Picture 4"/>
          <p:cNvPicPr>
            <a:picLocks noChangeAspect="1"/>
          </p:cNvPicPr>
          <p:nvPr/>
        </p:nvPicPr>
        <p:blipFill>
          <a:blip r:embed="rId6">
            <a:alphaModFix amt="10000"/>
            <a:extLst>
              <a:ext uri="{28A0092B-C50C-407E-A947-70E740481C1C}">
                <a14:useLocalDpi xmlns:a14="http://schemas.microsoft.com/office/drawing/2010/main"/>
              </a:ext>
            </a:extLst>
          </a:blip>
          <a:stretch>
            <a:fillRect/>
          </a:stretch>
        </p:blipFill>
        <p:spPr>
          <a:xfrm>
            <a:off x="7645400" y="802935"/>
            <a:ext cx="1600200" cy="1600200"/>
          </a:xfrm>
          <a:prstGeom prst="rect">
            <a:avLst/>
          </a:prstGeom>
        </p:spPr>
      </p:pic>
      <p:pic>
        <p:nvPicPr>
          <p:cNvPr id="6" name="Picture 5"/>
          <p:cNvPicPr>
            <a:picLocks noChangeAspect="1"/>
          </p:cNvPicPr>
          <p:nvPr/>
        </p:nvPicPr>
        <p:blipFill>
          <a:blip r:embed="rId7">
            <a:alphaModFix amt="10000"/>
            <a:extLst>
              <a:ext uri="{28A0092B-C50C-407E-A947-70E740481C1C}">
                <a14:useLocalDpi xmlns:a14="http://schemas.microsoft.com/office/drawing/2010/main"/>
              </a:ext>
            </a:extLst>
          </a:blip>
          <a:stretch>
            <a:fillRect/>
          </a:stretch>
        </p:blipFill>
        <p:spPr>
          <a:xfrm>
            <a:off x="6845300" y="-61766"/>
            <a:ext cx="1600200" cy="1600200"/>
          </a:xfrm>
          <a:prstGeom prst="rect">
            <a:avLst/>
          </a:prstGeom>
        </p:spPr>
      </p:pic>
    </p:spTree>
    <p:extLst>
      <p:ext uri="{BB962C8B-B14F-4D97-AF65-F5344CB8AC3E}">
        <p14:creationId xmlns:p14="http://schemas.microsoft.com/office/powerpoint/2010/main" val="1670099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0156" y="601757"/>
            <a:ext cx="4838700" cy="7239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2011680"/>
            <a:ext cx="7759700" cy="4435506"/>
          </a:xfrm>
          <a:prstGeom prst="rect">
            <a:avLst/>
          </a:prstGeom>
          <a:effectLst>
            <a:outerShdw blurRad="127000" dist="38100" dir="2700000" sx="102000" sy="102000" algn="tl" rotWithShape="0">
              <a:prstClr val="black">
                <a:alpha val="30000"/>
              </a:prstClr>
            </a:outerShdw>
          </a:effectLst>
        </p:spPr>
      </p:pic>
      <p:sp>
        <p:nvSpPr>
          <p:cNvPr id="11" name="Content Placeholder 2"/>
          <p:cNvSpPr txBox="1">
            <a:spLocks/>
          </p:cNvSpPr>
          <p:nvPr/>
        </p:nvSpPr>
        <p:spPr>
          <a:xfrm>
            <a:off x="685800" y="1600200"/>
            <a:ext cx="7759700" cy="323850"/>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800" dirty="0" smtClean="0">
                <a:solidFill>
                  <a:srgbClr val="FBAF75"/>
                </a:solidFill>
              </a:rPr>
              <a:t>Percentage of E-cigarette Users by Gender, 2015</a:t>
            </a:r>
            <a:endParaRPr lang="en-US" sz="1800" dirty="0">
              <a:solidFill>
                <a:srgbClr val="FBAF75"/>
              </a:solidFill>
            </a:endParaRPr>
          </a:p>
        </p:txBody>
      </p:sp>
      <p:pic>
        <p:nvPicPr>
          <p:cNvPr id="2" name="Picture 1"/>
          <p:cNvPicPr>
            <a:picLocks noChangeAspect="1"/>
          </p:cNvPicPr>
          <p:nvPr/>
        </p:nvPicPr>
        <p:blipFill>
          <a:blip r:embed="rId5">
            <a:alphaModFix amt="10000"/>
            <a:extLst>
              <a:ext uri="{28A0092B-C50C-407E-A947-70E740481C1C}">
                <a14:useLocalDpi xmlns:a14="http://schemas.microsoft.com/office/drawing/2010/main"/>
              </a:ext>
            </a:extLst>
          </a:blip>
          <a:stretch>
            <a:fillRect/>
          </a:stretch>
        </p:blipFill>
        <p:spPr>
          <a:xfrm>
            <a:off x="6959600" y="-31234"/>
            <a:ext cx="2184400" cy="2391032"/>
          </a:xfrm>
          <a:prstGeom prst="rect">
            <a:avLst/>
          </a:prstGeom>
        </p:spPr>
      </p:pic>
    </p:spTree>
    <p:extLst>
      <p:ext uri="{BB962C8B-B14F-4D97-AF65-F5344CB8AC3E}">
        <p14:creationId xmlns:p14="http://schemas.microsoft.com/office/powerpoint/2010/main" val="129585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2145" y="609076"/>
            <a:ext cx="4838700" cy="723900"/>
          </a:xfrm>
          <a:prstGeom prst="rect">
            <a:avLst/>
          </a:prstGeom>
        </p:spPr>
      </p:pic>
      <p:sp>
        <p:nvSpPr>
          <p:cNvPr id="12" name="Oval 11"/>
          <p:cNvSpPr>
            <a:spLocks noChangeAspect="1"/>
          </p:cNvSpPr>
          <p:nvPr/>
        </p:nvSpPr>
        <p:spPr>
          <a:xfrm>
            <a:off x="468850" y="4242557"/>
            <a:ext cx="2194560" cy="219456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17375" y="1015096"/>
            <a:ext cx="2194560" cy="219456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2677099" y="1839816"/>
            <a:ext cx="5844602" cy="397021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smtClean="0"/>
              <a:t>of </a:t>
            </a:r>
            <a:r>
              <a:rPr lang="en-US" dirty="0"/>
              <a:t>youth in Canada (aged 15–19 and 20–24) </a:t>
            </a:r>
            <a:r>
              <a:rPr lang="en-US" dirty="0" smtClean="0"/>
              <a:t/>
            </a:r>
            <a:br>
              <a:rPr lang="en-US" dirty="0" smtClean="0"/>
            </a:br>
            <a:r>
              <a:rPr lang="en-US" dirty="0" smtClean="0"/>
              <a:t>have </a:t>
            </a:r>
            <a:r>
              <a:rPr lang="en-US" dirty="0"/>
              <a:t>tried e-cigarettes or </a:t>
            </a:r>
            <a:r>
              <a:rPr lang="en-US" dirty="0" err="1"/>
              <a:t>vaping</a:t>
            </a:r>
            <a:r>
              <a:rPr lang="en-US" dirty="0"/>
              <a:t>.</a:t>
            </a:r>
          </a:p>
          <a:p>
            <a:pPr>
              <a:spcBef>
                <a:spcPts val="1600"/>
              </a:spcBef>
            </a:pPr>
            <a:r>
              <a:rPr lang="en-US" dirty="0"/>
              <a:t>55% of these youth said the products </a:t>
            </a:r>
            <a:r>
              <a:rPr lang="en-US" dirty="0" smtClean="0"/>
              <a:t/>
            </a:r>
            <a:br>
              <a:rPr lang="en-US" dirty="0" smtClean="0"/>
            </a:br>
            <a:r>
              <a:rPr lang="en-US" dirty="0" smtClean="0"/>
              <a:t>they </a:t>
            </a:r>
            <a:r>
              <a:rPr lang="en-US" dirty="0"/>
              <a:t>used did not contain nicotine.</a:t>
            </a:r>
          </a:p>
          <a:p>
            <a:pPr>
              <a:spcBef>
                <a:spcPts val="1600"/>
              </a:spcBef>
            </a:pPr>
            <a:r>
              <a:rPr lang="en-US" dirty="0"/>
              <a:t>51% of these youth said they used </a:t>
            </a:r>
            <a:r>
              <a:rPr lang="en-US" dirty="0" smtClean="0"/>
              <a:t/>
            </a:r>
            <a:br>
              <a:rPr lang="en-US" dirty="0" smtClean="0"/>
            </a:br>
            <a:r>
              <a:rPr lang="en-US" dirty="0" smtClean="0"/>
              <a:t>e-cigarettes </a:t>
            </a:r>
            <a:r>
              <a:rPr lang="en-US" dirty="0"/>
              <a:t>or </a:t>
            </a:r>
            <a:r>
              <a:rPr lang="en-US" dirty="0" err="1"/>
              <a:t>vaping</a:t>
            </a:r>
            <a:r>
              <a:rPr lang="en-US" dirty="0"/>
              <a:t> to try to help </a:t>
            </a:r>
            <a:r>
              <a:rPr lang="en-US" dirty="0" smtClean="0"/>
              <a:t/>
            </a:r>
            <a:br>
              <a:rPr lang="en-US" dirty="0" smtClean="0"/>
            </a:br>
            <a:r>
              <a:rPr lang="en-US" dirty="0" smtClean="0"/>
              <a:t>them </a:t>
            </a:r>
            <a:r>
              <a:rPr lang="en-US" dirty="0"/>
              <a:t>quit using tobacco</a:t>
            </a:r>
            <a:r>
              <a:rPr lang="en-US" dirty="0" smtClean="0"/>
              <a:t>.</a:t>
            </a:r>
            <a:endParaRPr lang="en-US" dirty="0"/>
          </a:p>
        </p:txBody>
      </p:sp>
      <p:sp>
        <p:nvSpPr>
          <p:cNvPr id="9" name="Content Placeholder 2"/>
          <p:cNvSpPr txBox="1">
            <a:spLocks/>
          </p:cNvSpPr>
          <p:nvPr/>
        </p:nvSpPr>
        <p:spPr>
          <a:xfrm>
            <a:off x="685800" y="1600200"/>
            <a:ext cx="1759945" cy="9047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pPr>
            <a:r>
              <a:rPr lang="en-US" sz="8000" spc="-150" dirty="0" smtClean="0">
                <a:solidFill>
                  <a:srgbClr val="FBAF75"/>
                </a:solidFill>
              </a:rPr>
              <a:t>20%</a:t>
            </a:r>
            <a:endParaRPr lang="en-US" sz="8000" spc="-150" dirty="0">
              <a:solidFill>
                <a:srgbClr val="FBAF75"/>
              </a:solidFill>
            </a:endParaRPr>
          </a:p>
        </p:txBody>
      </p:sp>
      <p:sp>
        <p:nvSpPr>
          <p:cNvPr id="10" name="Content Placeholder 2"/>
          <p:cNvSpPr txBox="1">
            <a:spLocks/>
          </p:cNvSpPr>
          <p:nvPr/>
        </p:nvSpPr>
        <p:spPr>
          <a:xfrm>
            <a:off x="2677097" y="5000159"/>
            <a:ext cx="6202497" cy="7419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of </a:t>
            </a:r>
            <a:r>
              <a:rPr lang="en-US" dirty="0"/>
              <a:t>Ontario high-school students who had never smoked tobacco reported using an e-cigarette. </a:t>
            </a:r>
          </a:p>
        </p:txBody>
      </p:sp>
      <p:sp>
        <p:nvSpPr>
          <p:cNvPr id="11" name="Content Placeholder 2"/>
          <p:cNvSpPr txBox="1">
            <a:spLocks/>
          </p:cNvSpPr>
          <p:nvPr/>
        </p:nvSpPr>
        <p:spPr>
          <a:xfrm>
            <a:off x="417375" y="4777106"/>
            <a:ext cx="1759945" cy="9047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pPr>
            <a:r>
              <a:rPr lang="en-US" sz="8000" spc="-150" dirty="0" smtClean="0">
                <a:solidFill>
                  <a:srgbClr val="FBAF75"/>
                </a:solidFill>
              </a:rPr>
              <a:t>7%</a:t>
            </a:r>
            <a:endParaRPr lang="en-US" sz="8000" spc="-150" dirty="0">
              <a:solidFill>
                <a:srgbClr val="FBAF75"/>
              </a:solidFill>
            </a:endParaRPr>
          </a:p>
        </p:txBody>
      </p:sp>
      <p:pic>
        <p:nvPicPr>
          <p:cNvPr id="5" name="Picture 4"/>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685797" y="2752677"/>
            <a:ext cx="1759945" cy="1675128"/>
          </a:xfrm>
          <a:prstGeom prst="rect">
            <a:avLst/>
          </a:prstGeom>
          <a:effectLst>
            <a:outerShdw blurRad="50800" dist="38100" dir="2700000" sx="102000" sy="102000" algn="tl" rotWithShape="0">
              <a:prstClr val="black">
                <a:alpha val="30000"/>
              </a:prstClr>
            </a:outerShdw>
          </a:effectLst>
        </p:spPr>
      </p:pic>
    </p:spTree>
    <p:extLst>
      <p:ext uri="{BB962C8B-B14F-4D97-AF65-F5344CB8AC3E}">
        <p14:creationId xmlns:p14="http://schemas.microsoft.com/office/powerpoint/2010/main" val="1325198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1444</TotalTime>
  <Words>2421</Words>
  <Application>Microsoft Office PowerPoint</Application>
  <PresentationFormat>On-screen Show (4:3)</PresentationFormat>
  <Paragraphs>348</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PT Sans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Kennedy</dc:creator>
  <cp:lastModifiedBy>Chris Heikoop</cp:lastModifiedBy>
  <cp:revision>100</cp:revision>
  <cp:lastPrinted>2017-01-30T18:23:50Z</cp:lastPrinted>
  <dcterms:created xsi:type="dcterms:W3CDTF">2016-04-22T16:47:40Z</dcterms:created>
  <dcterms:modified xsi:type="dcterms:W3CDTF">2017-02-14T04:59:14Z</dcterms:modified>
</cp:coreProperties>
</file>