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78"/>
  </p:notesMasterIdLst>
  <p:sldIdLst>
    <p:sldId id="256" r:id="rId3"/>
    <p:sldId id="328"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329" r:id="rId19"/>
    <p:sldId id="272" r:id="rId20"/>
    <p:sldId id="273" r:id="rId21"/>
    <p:sldId id="274" r:id="rId22"/>
    <p:sldId id="275" r:id="rId23"/>
    <p:sldId id="276" r:id="rId24"/>
    <p:sldId id="277" r:id="rId25"/>
    <p:sldId id="278" r:id="rId26"/>
    <p:sldId id="279" r:id="rId27"/>
    <p:sldId id="280" r:id="rId28"/>
    <p:sldId id="281" r:id="rId29"/>
    <p:sldId id="283" r:id="rId30"/>
    <p:sldId id="284" r:id="rId31"/>
    <p:sldId id="285" r:id="rId32"/>
    <p:sldId id="286" r:id="rId33"/>
    <p:sldId id="287" r:id="rId34"/>
    <p:sldId id="288" r:id="rId35"/>
    <p:sldId id="289" r:id="rId36"/>
    <p:sldId id="290" r:id="rId37"/>
    <p:sldId id="330" r:id="rId38"/>
    <p:sldId id="331" r:id="rId39"/>
    <p:sldId id="332" r:id="rId40"/>
    <p:sldId id="333" r:id="rId41"/>
    <p:sldId id="334" r:id="rId42"/>
    <p:sldId id="335" r:id="rId43"/>
    <p:sldId id="336" r:id="rId44"/>
    <p:sldId id="337" r:id="rId45"/>
    <p:sldId id="338" r:id="rId46"/>
    <p:sldId id="339" r:id="rId47"/>
    <p:sldId id="340" r:id="rId48"/>
    <p:sldId id="341" r:id="rId49"/>
    <p:sldId id="342" r:id="rId50"/>
    <p:sldId id="372" r:id="rId51"/>
    <p:sldId id="344" r:id="rId52"/>
    <p:sldId id="345" r:id="rId53"/>
    <p:sldId id="370" r:id="rId54"/>
    <p:sldId id="347" r:id="rId55"/>
    <p:sldId id="348" r:id="rId56"/>
    <p:sldId id="349" r:id="rId57"/>
    <p:sldId id="350" r:id="rId58"/>
    <p:sldId id="351" r:id="rId59"/>
    <p:sldId id="352" r:id="rId60"/>
    <p:sldId id="353" r:id="rId61"/>
    <p:sldId id="354" r:id="rId62"/>
    <p:sldId id="355" r:id="rId63"/>
    <p:sldId id="356" r:id="rId64"/>
    <p:sldId id="357" r:id="rId65"/>
    <p:sldId id="358" r:id="rId66"/>
    <p:sldId id="359" r:id="rId67"/>
    <p:sldId id="360" r:id="rId68"/>
    <p:sldId id="361" r:id="rId69"/>
    <p:sldId id="362" r:id="rId70"/>
    <p:sldId id="363" r:id="rId71"/>
    <p:sldId id="364" r:id="rId72"/>
    <p:sldId id="373" r:id="rId73"/>
    <p:sldId id="371" r:id="rId74"/>
    <p:sldId id="368" r:id="rId75"/>
    <p:sldId id="366" r:id="rId76"/>
    <p:sldId id="367" r:id="rId7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584" autoAdjust="0"/>
  </p:normalViewPr>
  <p:slideViewPr>
    <p:cSldViewPr>
      <p:cViewPr varScale="1">
        <p:scale>
          <a:sx n="73" d="100"/>
          <a:sy n="73" d="100"/>
        </p:scale>
        <p:origin x="1296" y="78"/>
      </p:cViewPr>
      <p:guideLst>
        <p:guide orient="horz" pos="2160"/>
        <p:guide pos="2880"/>
      </p:guideLst>
    </p:cSldViewPr>
  </p:slideViewPr>
  <p:notesTextViewPr>
    <p:cViewPr>
      <p:scale>
        <a:sx n="1" d="1"/>
        <a:sy n="1" d="1"/>
      </p:scale>
      <p:origin x="0" y="0"/>
    </p:cViewPr>
  </p:notesTextViewPr>
  <p:sorterViewPr>
    <p:cViewPr>
      <p:scale>
        <a:sx n="100" d="100"/>
        <a:sy n="100" d="100"/>
      </p:scale>
      <p:origin x="0" y="104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55FE21-2EE7-45A7-AEDD-F099D107255A}" type="doc">
      <dgm:prSet loTypeId="urn:microsoft.com/office/officeart/2005/8/layout/cycle5" loCatId="cycle" qsTypeId="urn:microsoft.com/office/officeart/2005/8/quickstyle/3d6" qsCatId="3D" csTypeId="urn:microsoft.com/office/officeart/2005/8/colors/colorful2" csCatId="colorful" phldr="1"/>
      <dgm:spPr/>
      <dgm:t>
        <a:bodyPr/>
        <a:lstStyle/>
        <a:p>
          <a:endParaRPr lang="en-US"/>
        </a:p>
      </dgm:t>
    </dgm:pt>
    <dgm:pt modelId="{E14F4D73-9AEC-4C05-9F4E-4DF8CF22B391}">
      <dgm:prSet phldrT="[Text]"/>
      <dgm:spPr/>
      <dgm:t>
        <a:bodyPr/>
        <a:lstStyle/>
        <a:p>
          <a:r>
            <a:rPr lang="en-US" dirty="0"/>
            <a:t>Activity</a:t>
          </a:r>
        </a:p>
      </dgm:t>
    </dgm:pt>
    <dgm:pt modelId="{4BE3FEC6-E957-42A2-B07A-577F3BBCD4DB}" type="parTrans" cxnId="{F4CBCE1C-3404-4255-8127-73F1D4A2639C}">
      <dgm:prSet/>
      <dgm:spPr/>
      <dgm:t>
        <a:bodyPr/>
        <a:lstStyle/>
        <a:p>
          <a:endParaRPr lang="en-US"/>
        </a:p>
      </dgm:t>
    </dgm:pt>
    <dgm:pt modelId="{BCA9DD18-177E-40E0-8755-85EFC45F5D65}" type="sibTrans" cxnId="{F4CBCE1C-3404-4255-8127-73F1D4A2639C}">
      <dgm:prSet/>
      <dgm:spPr/>
      <dgm:t>
        <a:bodyPr/>
        <a:lstStyle/>
        <a:p>
          <a:endParaRPr lang="en-US"/>
        </a:p>
      </dgm:t>
    </dgm:pt>
    <dgm:pt modelId="{2B90C972-750E-45BC-A9F8-CA104CD6C98B}">
      <dgm:prSet phldrT="[Text]"/>
      <dgm:spPr/>
      <dgm:t>
        <a:bodyPr/>
        <a:lstStyle/>
        <a:p>
          <a:r>
            <a:rPr lang="en-US" dirty="0"/>
            <a:t>Dopamine release</a:t>
          </a:r>
        </a:p>
      </dgm:t>
    </dgm:pt>
    <dgm:pt modelId="{68AF0C99-C3D3-4F74-AECE-FE56F35D9ED8}" type="parTrans" cxnId="{F389D964-1FA2-4BA7-8EBC-A17B5A546A76}">
      <dgm:prSet/>
      <dgm:spPr/>
      <dgm:t>
        <a:bodyPr/>
        <a:lstStyle/>
        <a:p>
          <a:endParaRPr lang="en-US"/>
        </a:p>
      </dgm:t>
    </dgm:pt>
    <dgm:pt modelId="{8C27A0CF-5FB2-49BD-A270-A53B7DE84055}" type="sibTrans" cxnId="{F389D964-1FA2-4BA7-8EBC-A17B5A546A76}">
      <dgm:prSet/>
      <dgm:spPr/>
      <dgm:t>
        <a:bodyPr/>
        <a:lstStyle/>
        <a:p>
          <a:endParaRPr lang="en-US"/>
        </a:p>
      </dgm:t>
    </dgm:pt>
    <dgm:pt modelId="{198E1C5E-CC8F-4037-9950-7D5166B0F327}">
      <dgm:prSet phldrT="[Text]"/>
      <dgm:spPr/>
      <dgm:t>
        <a:bodyPr/>
        <a:lstStyle/>
        <a:p>
          <a:r>
            <a:rPr lang="en-US" dirty="0"/>
            <a:t>Pleasure</a:t>
          </a:r>
        </a:p>
      </dgm:t>
    </dgm:pt>
    <dgm:pt modelId="{14CD80F9-4B71-45BA-BA11-EE19A668F5DC}" type="parTrans" cxnId="{B4480DBA-A609-4F49-A852-52BD6E5DEF31}">
      <dgm:prSet/>
      <dgm:spPr/>
      <dgm:t>
        <a:bodyPr/>
        <a:lstStyle/>
        <a:p>
          <a:endParaRPr lang="en-US"/>
        </a:p>
      </dgm:t>
    </dgm:pt>
    <dgm:pt modelId="{FB38540E-B81E-4AE1-AAD1-34E27BBAD8E9}" type="sibTrans" cxnId="{B4480DBA-A609-4F49-A852-52BD6E5DEF31}">
      <dgm:prSet/>
      <dgm:spPr/>
      <dgm:t>
        <a:bodyPr/>
        <a:lstStyle/>
        <a:p>
          <a:endParaRPr lang="en-US"/>
        </a:p>
      </dgm:t>
    </dgm:pt>
    <dgm:pt modelId="{626DE59D-E96A-4E34-B330-61FFBF8E5143}" type="pres">
      <dgm:prSet presAssocID="{6D55FE21-2EE7-45A7-AEDD-F099D107255A}" presName="cycle" presStyleCnt="0">
        <dgm:presLayoutVars>
          <dgm:dir/>
          <dgm:resizeHandles val="exact"/>
        </dgm:presLayoutVars>
      </dgm:prSet>
      <dgm:spPr/>
      <dgm:t>
        <a:bodyPr/>
        <a:lstStyle/>
        <a:p>
          <a:endParaRPr lang="en-CA"/>
        </a:p>
      </dgm:t>
    </dgm:pt>
    <dgm:pt modelId="{230BB9CE-0E4B-430A-A460-A445A8142F2A}" type="pres">
      <dgm:prSet presAssocID="{E14F4D73-9AEC-4C05-9F4E-4DF8CF22B391}" presName="node" presStyleLbl="node1" presStyleIdx="0" presStyleCnt="3">
        <dgm:presLayoutVars>
          <dgm:bulletEnabled val="1"/>
        </dgm:presLayoutVars>
      </dgm:prSet>
      <dgm:spPr/>
      <dgm:t>
        <a:bodyPr/>
        <a:lstStyle/>
        <a:p>
          <a:endParaRPr lang="en-CA"/>
        </a:p>
      </dgm:t>
    </dgm:pt>
    <dgm:pt modelId="{F33469B2-A39B-4EFE-A31C-A3A46662571F}" type="pres">
      <dgm:prSet presAssocID="{E14F4D73-9AEC-4C05-9F4E-4DF8CF22B391}" presName="spNode" presStyleCnt="0"/>
      <dgm:spPr/>
    </dgm:pt>
    <dgm:pt modelId="{98A20C19-722D-48AC-A449-FB688B583EDE}" type="pres">
      <dgm:prSet presAssocID="{BCA9DD18-177E-40E0-8755-85EFC45F5D65}" presName="sibTrans" presStyleLbl="sibTrans1D1" presStyleIdx="0" presStyleCnt="3"/>
      <dgm:spPr/>
      <dgm:t>
        <a:bodyPr/>
        <a:lstStyle/>
        <a:p>
          <a:endParaRPr lang="en-CA"/>
        </a:p>
      </dgm:t>
    </dgm:pt>
    <dgm:pt modelId="{F9B4C4BC-9629-496E-B9F9-7C73D45FEAF8}" type="pres">
      <dgm:prSet presAssocID="{2B90C972-750E-45BC-A9F8-CA104CD6C98B}" presName="node" presStyleLbl="node1" presStyleIdx="1" presStyleCnt="3">
        <dgm:presLayoutVars>
          <dgm:bulletEnabled val="1"/>
        </dgm:presLayoutVars>
      </dgm:prSet>
      <dgm:spPr/>
      <dgm:t>
        <a:bodyPr/>
        <a:lstStyle/>
        <a:p>
          <a:endParaRPr lang="en-CA"/>
        </a:p>
      </dgm:t>
    </dgm:pt>
    <dgm:pt modelId="{0E61FA82-5C40-4E05-818A-3786E7BDC29E}" type="pres">
      <dgm:prSet presAssocID="{2B90C972-750E-45BC-A9F8-CA104CD6C98B}" presName="spNode" presStyleCnt="0"/>
      <dgm:spPr/>
    </dgm:pt>
    <dgm:pt modelId="{D602715E-5F5F-4CE0-A960-E210151E13A5}" type="pres">
      <dgm:prSet presAssocID="{8C27A0CF-5FB2-49BD-A270-A53B7DE84055}" presName="sibTrans" presStyleLbl="sibTrans1D1" presStyleIdx="1" presStyleCnt="3"/>
      <dgm:spPr/>
      <dgm:t>
        <a:bodyPr/>
        <a:lstStyle/>
        <a:p>
          <a:endParaRPr lang="en-CA"/>
        </a:p>
      </dgm:t>
    </dgm:pt>
    <dgm:pt modelId="{0D3DE77E-6524-44A8-9457-AEB6289BC244}" type="pres">
      <dgm:prSet presAssocID="{198E1C5E-CC8F-4037-9950-7D5166B0F327}" presName="node" presStyleLbl="node1" presStyleIdx="2" presStyleCnt="3" custRadScaleRad="131149" custRadScaleInc="5018">
        <dgm:presLayoutVars>
          <dgm:bulletEnabled val="1"/>
        </dgm:presLayoutVars>
      </dgm:prSet>
      <dgm:spPr/>
      <dgm:t>
        <a:bodyPr/>
        <a:lstStyle/>
        <a:p>
          <a:endParaRPr lang="en-CA"/>
        </a:p>
      </dgm:t>
    </dgm:pt>
    <dgm:pt modelId="{7469027F-AB58-4BEA-83BC-471921847937}" type="pres">
      <dgm:prSet presAssocID="{198E1C5E-CC8F-4037-9950-7D5166B0F327}" presName="spNode" presStyleCnt="0"/>
      <dgm:spPr/>
    </dgm:pt>
    <dgm:pt modelId="{6288951D-233C-4D3B-A29B-804A756612F9}" type="pres">
      <dgm:prSet presAssocID="{FB38540E-B81E-4AE1-AAD1-34E27BBAD8E9}" presName="sibTrans" presStyleLbl="sibTrans1D1" presStyleIdx="2" presStyleCnt="3"/>
      <dgm:spPr/>
      <dgm:t>
        <a:bodyPr/>
        <a:lstStyle/>
        <a:p>
          <a:endParaRPr lang="en-CA"/>
        </a:p>
      </dgm:t>
    </dgm:pt>
  </dgm:ptLst>
  <dgm:cxnLst>
    <dgm:cxn modelId="{05788CD2-6A0A-45B6-AD55-28F891E74562}" type="presOf" srcId="{6D55FE21-2EE7-45A7-AEDD-F099D107255A}" destId="{626DE59D-E96A-4E34-B330-61FFBF8E5143}" srcOrd="0" destOrd="0" presId="urn:microsoft.com/office/officeart/2005/8/layout/cycle5"/>
    <dgm:cxn modelId="{B01ACCF6-2E09-408E-A8DF-1703393466BF}" type="presOf" srcId="{8C27A0CF-5FB2-49BD-A270-A53B7DE84055}" destId="{D602715E-5F5F-4CE0-A960-E210151E13A5}" srcOrd="0" destOrd="0" presId="urn:microsoft.com/office/officeart/2005/8/layout/cycle5"/>
    <dgm:cxn modelId="{5A720F27-3529-4909-8921-C20E220F9570}" type="presOf" srcId="{FB38540E-B81E-4AE1-AAD1-34E27BBAD8E9}" destId="{6288951D-233C-4D3B-A29B-804A756612F9}" srcOrd="0" destOrd="0" presId="urn:microsoft.com/office/officeart/2005/8/layout/cycle5"/>
    <dgm:cxn modelId="{AE3ADC06-4B2C-47C1-8B65-7E4E3F24A8F4}" type="presOf" srcId="{2B90C972-750E-45BC-A9F8-CA104CD6C98B}" destId="{F9B4C4BC-9629-496E-B9F9-7C73D45FEAF8}" srcOrd="0" destOrd="0" presId="urn:microsoft.com/office/officeart/2005/8/layout/cycle5"/>
    <dgm:cxn modelId="{B4480DBA-A609-4F49-A852-52BD6E5DEF31}" srcId="{6D55FE21-2EE7-45A7-AEDD-F099D107255A}" destId="{198E1C5E-CC8F-4037-9950-7D5166B0F327}" srcOrd="2" destOrd="0" parTransId="{14CD80F9-4B71-45BA-BA11-EE19A668F5DC}" sibTransId="{FB38540E-B81E-4AE1-AAD1-34E27BBAD8E9}"/>
    <dgm:cxn modelId="{157F3702-7C87-415C-B524-0D167999B666}" type="presOf" srcId="{E14F4D73-9AEC-4C05-9F4E-4DF8CF22B391}" destId="{230BB9CE-0E4B-430A-A460-A445A8142F2A}" srcOrd="0" destOrd="0" presId="urn:microsoft.com/office/officeart/2005/8/layout/cycle5"/>
    <dgm:cxn modelId="{5B98CDEB-45EF-43E9-9968-9925A4303D3B}" type="presOf" srcId="{BCA9DD18-177E-40E0-8755-85EFC45F5D65}" destId="{98A20C19-722D-48AC-A449-FB688B583EDE}" srcOrd="0" destOrd="0" presId="urn:microsoft.com/office/officeart/2005/8/layout/cycle5"/>
    <dgm:cxn modelId="{F389D964-1FA2-4BA7-8EBC-A17B5A546A76}" srcId="{6D55FE21-2EE7-45A7-AEDD-F099D107255A}" destId="{2B90C972-750E-45BC-A9F8-CA104CD6C98B}" srcOrd="1" destOrd="0" parTransId="{68AF0C99-C3D3-4F74-AECE-FE56F35D9ED8}" sibTransId="{8C27A0CF-5FB2-49BD-A270-A53B7DE84055}"/>
    <dgm:cxn modelId="{F4CBCE1C-3404-4255-8127-73F1D4A2639C}" srcId="{6D55FE21-2EE7-45A7-AEDD-F099D107255A}" destId="{E14F4D73-9AEC-4C05-9F4E-4DF8CF22B391}" srcOrd="0" destOrd="0" parTransId="{4BE3FEC6-E957-42A2-B07A-577F3BBCD4DB}" sibTransId="{BCA9DD18-177E-40E0-8755-85EFC45F5D65}"/>
    <dgm:cxn modelId="{5BAFC7F8-6AE7-47B4-AF0B-F949373E9F8B}" type="presOf" srcId="{198E1C5E-CC8F-4037-9950-7D5166B0F327}" destId="{0D3DE77E-6524-44A8-9457-AEB6289BC244}" srcOrd="0" destOrd="0" presId="urn:microsoft.com/office/officeart/2005/8/layout/cycle5"/>
    <dgm:cxn modelId="{717696DD-824E-47AF-BA25-9E44D1DBA2F9}" type="presParOf" srcId="{626DE59D-E96A-4E34-B330-61FFBF8E5143}" destId="{230BB9CE-0E4B-430A-A460-A445A8142F2A}" srcOrd="0" destOrd="0" presId="urn:microsoft.com/office/officeart/2005/8/layout/cycle5"/>
    <dgm:cxn modelId="{BA2C2D63-D2AF-41CF-B601-EBE67F09788B}" type="presParOf" srcId="{626DE59D-E96A-4E34-B330-61FFBF8E5143}" destId="{F33469B2-A39B-4EFE-A31C-A3A46662571F}" srcOrd="1" destOrd="0" presId="urn:microsoft.com/office/officeart/2005/8/layout/cycle5"/>
    <dgm:cxn modelId="{31766154-2D68-4370-B230-6DD574D6BFE3}" type="presParOf" srcId="{626DE59D-E96A-4E34-B330-61FFBF8E5143}" destId="{98A20C19-722D-48AC-A449-FB688B583EDE}" srcOrd="2" destOrd="0" presId="urn:microsoft.com/office/officeart/2005/8/layout/cycle5"/>
    <dgm:cxn modelId="{5795513D-E725-4135-8294-A192F77F7211}" type="presParOf" srcId="{626DE59D-E96A-4E34-B330-61FFBF8E5143}" destId="{F9B4C4BC-9629-496E-B9F9-7C73D45FEAF8}" srcOrd="3" destOrd="0" presId="urn:microsoft.com/office/officeart/2005/8/layout/cycle5"/>
    <dgm:cxn modelId="{172A8720-8B91-4EFF-9D35-2F39319E9AD0}" type="presParOf" srcId="{626DE59D-E96A-4E34-B330-61FFBF8E5143}" destId="{0E61FA82-5C40-4E05-818A-3786E7BDC29E}" srcOrd="4" destOrd="0" presId="urn:microsoft.com/office/officeart/2005/8/layout/cycle5"/>
    <dgm:cxn modelId="{6E9D85EE-8B24-4179-B469-03DF4E77339E}" type="presParOf" srcId="{626DE59D-E96A-4E34-B330-61FFBF8E5143}" destId="{D602715E-5F5F-4CE0-A960-E210151E13A5}" srcOrd="5" destOrd="0" presId="urn:microsoft.com/office/officeart/2005/8/layout/cycle5"/>
    <dgm:cxn modelId="{7034CD36-D388-4004-9CBC-E5BAB777D781}" type="presParOf" srcId="{626DE59D-E96A-4E34-B330-61FFBF8E5143}" destId="{0D3DE77E-6524-44A8-9457-AEB6289BC244}" srcOrd="6" destOrd="0" presId="urn:microsoft.com/office/officeart/2005/8/layout/cycle5"/>
    <dgm:cxn modelId="{F917F371-CB5B-43DF-A643-6719F66C7B5A}" type="presParOf" srcId="{626DE59D-E96A-4E34-B330-61FFBF8E5143}" destId="{7469027F-AB58-4BEA-83BC-471921847937}" srcOrd="7" destOrd="0" presId="urn:microsoft.com/office/officeart/2005/8/layout/cycle5"/>
    <dgm:cxn modelId="{97429DC6-0D90-410A-B1FB-A3B46D30C502}" type="presParOf" srcId="{626DE59D-E96A-4E34-B330-61FFBF8E5143}" destId="{6288951D-233C-4D3B-A29B-804A756612F9}" srcOrd="8"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199644-CD21-45A0-B040-E2DC05ADB417}" type="datetimeFigureOut">
              <a:rPr lang="en-US" smtClean="0"/>
              <a:t>3/1/2018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F34910-0F03-47A4-8706-B598DE8F6231}" type="slidenum">
              <a:rPr lang="en-US" smtClean="0"/>
              <a:t>‹#›</a:t>
            </a:fld>
            <a:endParaRPr lang="en-US"/>
          </a:p>
        </p:txBody>
      </p:sp>
    </p:spTree>
    <p:extLst>
      <p:ext uri="{BB962C8B-B14F-4D97-AF65-F5344CB8AC3E}">
        <p14:creationId xmlns:p14="http://schemas.microsoft.com/office/powerpoint/2010/main" val="2828364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drugabuse.gov/publications/drugs-brains-behavior-science-addiction/preventing-drug-abuse-best-strategy"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Knibbe talked about the pathway of pain.</a:t>
            </a:r>
          </a:p>
          <a:p>
            <a:r>
              <a:rPr lang="en-US" dirty="0"/>
              <a:t>I would like to talk about a parallel pathway – a pathway of responsibility – one that goes along with the knowledge of the pathway of pain.</a:t>
            </a:r>
          </a:p>
        </p:txBody>
      </p:sp>
      <p:sp>
        <p:nvSpPr>
          <p:cNvPr id="4" name="Slide Number Placeholder 3"/>
          <p:cNvSpPr>
            <a:spLocks noGrp="1"/>
          </p:cNvSpPr>
          <p:nvPr>
            <p:ph type="sldNum" sz="quarter" idx="10"/>
          </p:nvPr>
        </p:nvSpPr>
        <p:spPr/>
        <p:txBody>
          <a:bodyPr/>
          <a:lstStyle/>
          <a:p>
            <a:fld id="{F93199CD-3E1B-4AE6-990F-76F925F5EA9F}"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834577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t>This development of the physical pathway and the reward associated with it is the heart of understanding addiction.</a:t>
            </a:r>
          </a:p>
          <a:p>
            <a:endParaRPr lang="en-US" dirty="0"/>
          </a:p>
          <a:p>
            <a:r>
              <a:rPr lang="en-US" dirty="0"/>
              <a:t>We can show you many brain scan which show the decrease of blood flow and neurotransmission in the frontal lobe.  This poor functioning makes a person feel the sense of ‘loss of control’.  As this process continues you end up with new neural pathways that PHYSICALLY are imbedded in your brain.</a:t>
            </a:r>
          </a:p>
          <a:p>
            <a:endParaRPr lang="en-US" dirty="0"/>
          </a:p>
          <a:p>
            <a:r>
              <a:rPr lang="en-US" dirty="0"/>
              <a:t>As the reward center continually receives high amounts of dopamine the control center diminishes </a:t>
            </a:r>
          </a:p>
          <a:p>
            <a:endParaRPr lang="en-US" dirty="0"/>
          </a:p>
          <a:p>
            <a:r>
              <a:rPr lang="en-US" dirty="0"/>
              <a:t>You actually lose the ‘executive function’ of your brain – the ability to make ‘common sense’ judgements </a:t>
            </a:r>
          </a:p>
          <a:p>
            <a:endParaRPr lang="en-US" dirty="0"/>
          </a:p>
          <a:p>
            <a:r>
              <a:rPr lang="en-US" dirty="0"/>
              <a:t>The brain begins to rely on impulse decision making</a:t>
            </a:r>
          </a:p>
          <a:p>
            <a:endParaRPr lang="en-US" dirty="0"/>
          </a:p>
          <a:p>
            <a:r>
              <a:rPr lang="en-US" b="1" dirty="0"/>
              <a:t>Look a shoes and give example of shoe shopping.  Give example of cleaning.</a:t>
            </a:r>
          </a:p>
          <a:p>
            <a:endParaRPr lang="en-US" dirty="0"/>
          </a:p>
          <a:p>
            <a:r>
              <a:rPr lang="en-US" dirty="0"/>
              <a:t>And now you have a cycle that physically changes your brain that is not based in common sense at all!!!  You will continually do things that defy common sense – you do them because you have been rewarded for them and now this behavior is more pleasurable than ‘common sense’.</a:t>
            </a:r>
          </a:p>
          <a:p>
            <a:endParaRPr lang="en-US" dirty="0"/>
          </a:p>
        </p:txBody>
      </p:sp>
      <p:sp>
        <p:nvSpPr>
          <p:cNvPr id="4" name="Slide Number Placeholder 3"/>
          <p:cNvSpPr>
            <a:spLocks noGrp="1"/>
          </p:cNvSpPr>
          <p:nvPr>
            <p:ph type="sldNum" sz="quarter" idx="10"/>
          </p:nvPr>
        </p:nvSpPr>
        <p:spPr/>
        <p:txBody>
          <a:bodyPr/>
          <a:lstStyle/>
          <a:p>
            <a:fld id="{EF4AE8B6-D6C1-41FF-A6E8-8EBB5F9771A6}"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3831751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can’t just say that you will drink during high school or college years and then you will stop – drinking often and repetitively will have changed your brain.  Just “stopping” is not likely and nearly impossible.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Long after an addict has quit ‘using’ these sensitized pathways remain. This explains why alcoholics who have been sober for many years may still suffer from strong cravings when they walk into a bar.</a:t>
            </a:r>
            <a:endParaRPr lang="en-US" dirty="0">
              <a:solidFill>
                <a:schemeClr val="accent3">
                  <a:lumMod val="40000"/>
                  <a:lumOff val="60000"/>
                </a:schemeClr>
              </a:solidFill>
            </a:endParaRPr>
          </a:p>
          <a:p>
            <a:endParaRPr lang="en-US" dirty="0"/>
          </a:p>
          <a:p>
            <a:endParaRPr lang="en-US" dirty="0"/>
          </a:p>
          <a:p>
            <a:r>
              <a:rPr lang="en-US" dirty="0"/>
              <a:t>So if shaping your brain is important – how do we do it?  What are the factors that contribute to ending up with behaviors that repeated despite common sense telling you not to do it?</a:t>
            </a:r>
          </a:p>
          <a:p>
            <a:endParaRPr lang="en-US" dirty="0"/>
          </a:p>
          <a:p>
            <a:r>
              <a:rPr lang="en-US" dirty="0"/>
              <a:t>Two factors…</a:t>
            </a:r>
          </a:p>
        </p:txBody>
      </p:sp>
      <p:sp>
        <p:nvSpPr>
          <p:cNvPr id="4" name="Slide Number Placeholder 3"/>
          <p:cNvSpPr>
            <a:spLocks noGrp="1"/>
          </p:cNvSpPr>
          <p:nvPr>
            <p:ph type="sldNum" sz="quarter" idx="10"/>
          </p:nvPr>
        </p:nvSpPr>
        <p:spPr/>
        <p:txBody>
          <a:bodyPr/>
          <a:lstStyle/>
          <a:p>
            <a:fld id="{F93199CD-3E1B-4AE6-990F-76F925F5EA9F}"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1123858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main factors:</a:t>
            </a:r>
          </a:p>
          <a:p>
            <a:r>
              <a:rPr lang="en-US" dirty="0"/>
              <a:t>Genetics – the patter we were born with that tells us who we are or are going to be.  </a:t>
            </a:r>
          </a:p>
          <a:p>
            <a:endParaRPr lang="en-US" baseline="0" dirty="0"/>
          </a:p>
          <a:p>
            <a:r>
              <a:rPr lang="en-US" baseline="0" dirty="0"/>
              <a:t>You may have heard this as ‘hardwiring’ – ‘personality’ – this is important but let’s look at it realistically.  Is there an ‘alcohol gene’?  NO</a:t>
            </a:r>
          </a:p>
          <a:p>
            <a:r>
              <a:rPr lang="en-US" baseline="0" dirty="0"/>
              <a:t>There are genes that make you physical react to alcohol differently and therefore avoid it.  This would be like asking if there is a ‘shopping gene’ for those addicted to shopping or a ‘cleaning gene’ for those addicted to cleaning.  We would all say “No” – it is a behavior.  </a:t>
            </a:r>
          </a:p>
          <a:p>
            <a:endParaRPr lang="en-US" baseline="0" dirty="0"/>
          </a:p>
          <a:p>
            <a:r>
              <a:rPr lang="en-US" baseline="0" dirty="0"/>
              <a:t>While genetics cannot be ignored – they also cannot be blamed.  Regardless of your genetic make up – if you don’t drink alcohol you will not be addicted to it.  Regardless of your genetic make up – if you never see pornography you will never be addicted to it.  </a:t>
            </a:r>
          </a:p>
          <a:p>
            <a:r>
              <a:rPr lang="en-US" baseline="0" dirty="0"/>
              <a:t>Yet like any other disease – if you family has a history of it then you should be doubly careful.  So the genetic factor is much more about behaviors that you have seen while growing up and how that has SHAPED your brain.</a:t>
            </a:r>
          </a:p>
          <a:p>
            <a:endParaRPr lang="en-US" baseline="0" dirty="0"/>
          </a:p>
          <a:p>
            <a:endParaRPr lang="en-US" baseline="0" dirty="0"/>
          </a:p>
          <a:p>
            <a:endParaRPr lang="en-US" baseline="0" dirty="0"/>
          </a:p>
          <a:p>
            <a:r>
              <a:rPr lang="en-US" baseline="0" dirty="0"/>
              <a:t>Why is this?</a:t>
            </a:r>
            <a:endParaRPr lang="en-US" dirty="0"/>
          </a:p>
        </p:txBody>
      </p:sp>
      <p:sp>
        <p:nvSpPr>
          <p:cNvPr id="4" name="Slide Number Placeholder 3"/>
          <p:cNvSpPr>
            <a:spLocks noGrp="1"/>
          </p:cNvSpPr>
          <p:nvPr>
            <p:ph type="sldNum" sz="quarter" idx="10"/>
          </p:nvPr>
        </p:nvSpPr>
        <p:spPr/>
        <p:txBody>
          <a:bodyPr/>
          <a:lstStyle/>
          <a:p>
            <a:fld id="{EF4AE8B6-D6C1-41FF-A6E8-8EBB5F9771A6}"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2899980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Parents</a:t>
            </a:r>
          </a:p>
          <a:p>
            <a:pPr lvl="1"/>
            <a:r>
              <a:rPr lang="en-US" dirty="0"/>
              <a:t>Families/social groups</a:t>
            </a:r>
          </a:p>
          <a:p>
            <a:pPr lvl="1"/>
            <a:r>
              <a:rPr lang="en-US" dirty="0"/>
              <a:t>Access  </a:t>
            </a:r>
          </a:p>
          <a:p>
            <a:r>
              <a:rPr lang="en-US" dirty="0"/>
              <a:t>What contributes to alcoholism within in a community?  Alcoholism defined as ‘the need to drink socially as often as possible’</a:t>
            </a:r>
          </a:p>
        </p:txBody>
      </p:sp>
      <p:sp>
        <p:nvSpPr>
          <p:cNvPr id="4" name="Slide Number Placeholder 3"/>
          <p:cNvSpPr>
            <a:spLocks noGrp="1"/>
          </p:cNvSpPr>
          <p:nvPr>
            <p:ph type="sldNum" sz="quarter" idx="10"/>
          </p:nvPr>
        </p:nvSpPr>
        <p:spPr/>
        <p:txBody>
          <a:bodyPr/>
          <a:lstStyle/>
          <a:p>
            <a:fld id="{EF4AE8B6-D6C1-41FF-A6E8-8EBB5F9771A6}"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3676013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job is dependent on people making bad choices.  I want to make sure what everyone in Grand Rapids:</a:t>
            </a:r>
          </a:p>
          <a:p>
            <a:pPr marL="171450" indent="-171450">
              <a:buFontTx/>
              <a:buChar char="-"/>
            </a:pPr>
            <a:r>
              <a:rPr lang="en-US" dirty="0"/>
              <a:t>has a deep fryer, </a:t>
            </a:r>
          </a:p>
          <a:p>
            <a:pPr marL="171450" indent="-171450">
              <a:buFontTx/>
              <a:buChar char="-"/>
            </a:pPr>
            <a:r>
              <a:rPr lang="en-US" dirty="0"/>
              <a:t>make sure every meal is balance by having it full of deep fried food with saturated fats, </a:t>
            </a:r>
          </a:p>
          <a:p>
            <a:pPr marL="171450" indent="-171450">
              <a:buFontTx/>
              <a:buChar char="-"/>
            </a:pPr>
            <a:r>
              <a:rPr lang="en-US" dirty="0"/>
              <a:t>limit all green leafy things </a:t>
            </a:r>
          </a:p>
          <a:p>
            <a:pPr marL="171450" indent="-171450">
              <a:buFontTx/>
              <a:buChar char="-"/>
            </a:pPr>
            <a:r>
              <a:rPr lang="en-US" dirty="0"/>
              <a:t>try to not eat vegetables, </a:t>
            </a:r>
          </a:p>
          <a:p>
            <a:pPr marL="171450" indent="-171450">
              <a:buFontTx/>
              <a:buChar char="-"/>
            </a:pPr>
            <a:r>
              <a:rPr lang="en-US" dirty="0"/>
              <a:t>drink a lot of coke and beer, </a:t>
            </a:r>
          </a:p>
          <a:p>
            <a:pPr marL="171450" indent="-171450">
              <a:buFontTx/>
              <a:buChar char="-"/>
            </a:pPr>
            <a:r>
              <a:rPr lang="en-US" dirty="0"/>
              <a:t>eat all things processed, </a:t>
            </a:r>
          </a:p>
          <a:p>
            <a:pPr marL="171450" indent="-171450">
              <a:buFontTx/>
              <a:buChar char="-"/>
            </a:pPr>
            <a:r>
              <a:rPr lang="en-US" dirty="0"/>
              <a:t>sit at home on a computer and do not exercise, </a:t>
            </a:r>
          </a:p>
          <a:p>
            <a:pPr marL="171450" indent="-171450">
              <a:buFontTx/>
              <a:buChar char="-"/>
            </a:pPr>
            <a:r>
              <a:rPr lang="en-US" dirty="0"/>
              <a:t>and please don’t see a doctor until you have chest pain.</a:t>
            </a:r>
          </a:p>
          <a:p>
            <a:endParaRPr lang="en-US" dirty="0"/>
          </a:p>
          <a:p>
            <a:r>
              <a:rPr lang="en-US" dirty="0"/>
              <a:t>As parent it would be considered irresponsible to cook this way for you children.  As a community it would irresponsible to have every function promoting the lack of healthy eating. It would be irresponsible of a school to promote and encourage a life behind screens with no activity.  The best way to diminish this influence is to not have access to it.</a:t>
            </a:r>
          </a:p>
          <a:p>
            <a:endParaRPr lang="en-US" dirty="0"/>
          </a:p>
          <a:p>
            <a:r>
              <a:rPr lang="en-US" dirty="0"/>
              <a:t>We recognize the contributing factors of cardiac disease regardless of our genetics.  </a:t>
            </a:r>
          </a:p>
        </p:txBody>
      </p:sp>
      <p:sp>
        <p:nvSpPr>
          <p:cNvPr id="4" name="Slide Number Placeholder 3"/>
          <p:cNvSpPr>
            <a:spLocks noGrp="1"/>
          </p:cNvSpPr>
          <p:nvPr>
            <p:ph type="sldNum" sz="quarter" idx="10"/>
          </p:nvPr>
        </p:nvSpPr>
        <p:spPr/>
        <p:txBody>
          <a:bodyPr/>
          <a:lstStyle/>
          <a:p>
            <a:fld id="{EF4AE8B6-D6C1-41FF-A6E8-8EBB5F9771A6}"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658816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has a deep fryer, </a:t>
            </a:r>
          </a:p>
          <a:p>
            <a:pPr marL="171450" indent="-171450">
              <a:buFontTx/>
              <a:buChar char="-"/>
            </a:pPr>
            <a:r>
              <a:rPr lang="en-US" dirty="0"/>
              <a:t>make sure every meal is balance by having it full of deep fried food with saturated fats, </a:t>
            </a:r>
          </a:p>
          <a:p>
            <a:pPr marL="171450" indent="-171450">
              <a:buFontTx/>
              <a:buChar char="-"/>
            </a:pPr>
            <a:r>
              <a:rPr lang="en-US" dirty="0"/>
              <a:t>drink a lot of coke and beer</a:t>
            </a:r>
          </a:p>
          <a:p>
            <a:pPr marL="171450" indent="-171450">
              <a:buFontTx/>
              <a:buChar char="-"/>
            </a:pPr>
            <a:r>
              <a:rPr lang="en-US" dirty="0"/>
              <a:t>limit all green leafy things </a:t>
            </a:r>
          </a:p>
          <a:p>
            <a:pPr marL="171450" indent="-171450">
              <a:buFontTx/>
              <a:buChar char="-"/>
            </a:pPr>
            <a:r>
              <a:rPr lang="en-US" dirty="0"/>
              <a:t>try to not eat vegetables, </a:t>
            </a:r>
          </a:p>
          <a:p>
            <a:pPr marL="171450" indent="-171450">
              <a:buFontTx/>
              <a:buChar char="-"/>
            </a:pPr>
            <a:r>
              <a:rPr lang="en-US" dirty="0"/>
              <a:t>eat all things processed, </a:t>
            </a:r>
          </a:p>
          <a:p>
            <a:pPr marL="171450" indent="-171450">
              <a:buFontTx/>
              <a:buChar char="-"/>
            </a:pPr>
            <a:r>
              <a:rPr lang="en-US" dirty="0"/>
              <a:t>sit at home on a computer and do not exercise, </a:t>
            </a:r>
          </a:p>
          <a:p>
            <a:pPr marL="171450" indent="-171450">
              <a:buFontTx/>
              <a:buChar char="-"/>
            </a:pPr>
            <a:r>
              <a:rPr lang="en-US" dirty="0"/>
              <a:t>and please don’t see a doctor until you have chest pain.</a:t>
            </a:r>
          </a:p>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10465490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drink a lot of coke and beer</a:t>
            </a:r>
          </a:p>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619718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limit all green leafy things </a:t>
            </a:r>
          </a:p>
          <a:p>
            <a:pPr marL="171450" indent="-171450">
              <a:buFontTx/>
              <a:buChar char="-"/>
            </a:pPr>
            <a:r>
              <a:rPr lang="en-US" dirty="0"/>
              <a:t>try to not eat vegetables, </a:t>
            </a:r>
          </a:p>
          <a:p>
            <a:pPr marL="171450" indent="-171450">
              <a:buFontTx/>
              <a:buChar char="-"/>
            </a:pPr>
            <a:r>
              <a:rPr lang="en-US" dirty="0"/>
              <a:t>eat all things processed, </a:t>
            </a:r>
          </a:p>
          <a:p>
            <a:pPr marL="171450" indent="-171450">
              <a:buFontTx/>
              <a:buChar char="-"/>
            </a:pPr>
            <a:r>
              <a:rPr lang="en-US" dirty="0"/>
              <a:t>sit at home on a computer and do not exercise, </a:t>
            </a:r>
          </a:p>
          <a:p>
            <a:pPr marL="171450" indent="-171450">
              <a:buFontTx/>
              <a:buChar char="-"/>
            </a:pPr>
            <a:r>
              <a:rPr lang="en-US" dirty="0"/>
              <a:t>and please don’t see a doctor until you have chest pain.</a:t>
            </a:r>
          </a:p>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408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eat all things processed, </a:t>
            </a:r>
          </a:p>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41429837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sit at home on a computer and do not exercise, </a:t>
            </a:r>
          </a:p>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299411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pathway of pain is real, however it is the effect of long term alcohol addiction.</a:t>
            </a:r>
          </a:p>
          <a:p>
            <a:endParaRPr lang="en-US" dirty="0"/>
          </a:p>
          <a:p>
            <a:endParaRPr lang="en-US" dirty="0"/>
          </a:p>
          <a:p>
            <a:r>
              <a:rPr lang="en-US" dirty="0"/>
              <a:t>Disorder – “</a:t>
            </a:r>
            <a:r>
              <a:rPr lang="en-US" sz="1200" b="0" i="0" u="none" strike="noStrike" kern="1200" dirty="0">
                <a:solidFill>
                  <a:schemeClr val="tx1"/>
                </a:solidFill>
                <a:effectLst/>
                <a:latin typeface="+mn-lt"/>
                <a:ea typeface="+mn-ea"/>
                <a:cs typeface="+mn-cs"/>
              </a:rPr>
              <a:t>disrupt the systematic functioning or neat arrangement of” – the brain…let’s talk about the pathways of the brain and how this becomes a disorder of the brain.</a:t>
            </a: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6795530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please don’t see a doctor until you have chest pain.</a:t>
            </a:r>
          </a:p>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32199007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do this with the contributing factors of alcoholism:</a:t>
            </a:r>
          </a:p>
          <a:p>
            <a:r>
              <a:rPr lang="en-US" dirty="0"/>
              <a:t>If we want to develop the reward center to have a positive feedback/popularity from binge drinking/social drinking all the time we would:</a:t>
            </a:r>
          </a:p>
          <a:p>
            <a:pPr marL="171450" indent="-171450">
              <a:buFontTx/>
              <a:buChar char="-"/>
            </a:pPr>
            <a:r>
              <a:rPr lang="en-US" dirty="0"/>
              <a:t>Make sure parents don’t stop their children from drinking</a:t>
            </a:r>
          </a:p>
        </p:txBody>
      </p:sp>
      <p:sp>
        <p:nvSpPr>
          <p:cNvPr id="4" name="Slide Number Placeholder 3"/>
          <p:cNvSpPr>
            <a:spLocks noGrp="1"/>
          </p:cNvSpPr>
          <p:nvPr>
            <p:ph type="sldNum" sz="quarter" idx="10"/>
          </p:nvPr>
        </p:nvSpPr>
        <p:spPr/>
        <p:txBody>
          <a:bodyPr/>
          <a:lstStyle/>
          <a:p>
            <a:fld id="{EF4AE8B6-D6C1-41FF-A6E8-8EBB5F9771A6}"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25491674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Make sure that they have ample opportunity to drink</a:t>
            </a:r>
          </a:p>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16433769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Give them the space and time – open your house/yard/farm for a party</a:t>
            </a:r>
          </a:p>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40515759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Make sure they have the beer – preferable the beer that they like the most</a:t>
            </a:r>
          </a:p>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38488654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Make them popular – these kids don’t get in trouble, get no negative authoritative intervention, </a:t>
            </a:r>
          </a:p>
          <a:p>
            <a:pPr marL="171450" indent="-171450">
              <a:buFontTx/>
              <a:buChar char="-"/>
            </a:pPr>
            <a:r>
              <a:rPr lang="en-US" dirty="0"/>
              <a:t>The subgroups within a community become more popular by promoting/helping this behavior</a:t>
            </a:r>
          </a:p>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8598464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Make sure that this isn’t a problem until someone is in a coma/serious car accident</a:t>
            </a:r>
          </a:p>
          <a:p>
            <a:pPr marL="171450" indent="-171450">
              <a:buFontTx/>
              <a:buChar char="-"/>
            </a:pPr>
            <a:endParaRPr lang="en-US" dirty="0"/>
          </a:p>
          <a:p>
            <a:pPr marL="0" indent="0">
              <a:buFontTx/>
              <a:buNone/>
            </a:pPr>
            <a:r>
              <a:rPr lang="en-US" dirty="0"/>
              <a:t>This naturally leads to ask – what are we personally accountable for?</a:t>
            </a:r>
          </a:p>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34552350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Cardiac nurses would be considered irresponsible to promote these contributing factors to heart disease.  Our whole team works to promote the opposite!  And we feel good about it – promoting behaviors that, if followed well, would reduce our cardiac surgery!</a:t>
            </a:r>
          </a:p>
          <a:p>
            <a:endParaRPr lang="en-US" dirty="0"/>
          </a:p>
          <a:p>
            <a:r>
              <a:rPr lang="en-US" dirty="0"/>
              <a:t>Shouldn't we do the same with contributing factors to AUD – it would be irresponsible to promote these behaviors – rather we should do the opposite!</a:t>
            </a:r>
          </a:p>
        </p:txBody>
      </p:sp>
      <p:sp>
        <p:nvSpPr>
          <p:cNvPr id="4" name="Slide Number Placeholder 3"/>
          <p:cNvSpPr>
            <a:spLocks noGrp="1"/>
          </p:cNvSpPr>
          <p:nvPr>
            <p:ph type="sldNum" sz="quarter" idx="10"/>
          </p:nvPr>
        </p:nvSpPr>
        <p:spPr/>
        <p:txBody>
          <a:bodyPr/>
          <a:lstStyle/>
          <a:p>
            <a:fld id="{F93199CD-3E1B-4AE6-990F-76F925F5EA9F}"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4309403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Choose your friends carefully </a:t>
            </a:r>
            <a:r>
              <a:rPr lang="en-US" dirty="0"/>
              <a:t>- simply do what you can to avoid people who are using. Easy access to drugs or alcohol is among the top risk factors for substance abuse.  Behavioral addictions count, too. </a:t>
            </a:r>
            <a:r>
              <a:rPr lang="en-US" b="0" dirty="0"/>
              <a:t>.  If you always see it, you will get used to it and be much more likely to start drinking.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Learn about the consequences of drug use.</a:t>
            </a:r>
            <a:r>
              <a:rPr lang="en-US" dirty="0"/>
              <a:t> It may seem obvious that using alcohol and drugs raises your risk of losing your job, dropping out of school, participating in risky behavior and developing substance-induced mental disorders. But the truth is that simply understanding all the ways that drug abuse can be harmful has been shown to reduce drug-taking in adolescents, NIDA reports.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Effectively deal with peer pressure.</a:t>
            </a:r>
            <a:r>
              <a:rPr lang="en-US" dirty="0"/>
              <a:t> The biggest reason teens start using drugs is because their friends utilize peer pressure. No one likes to be left out, and teens (and yes, some adults, too) find themselves doing things they normally wouldn’t do, just to fit in. In these cases, you need to either find a better group of friends that won’t pressure you into doing harmful things, or you need to find a good way to say no. Teens should prepare a good excuse or plan ahead of time, to keep from giving into tempting situations. Associating with people who abuse drugs or alcohol or who have accepting attitudes toward substance abuse increases the likelihood of drug abuse.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	Just Say No – </a:t>
            </a:r>
            <a:r>
              <a:rPr lang="en-US" dirty="0"/>
              <a:t>The most obvious way to prevent addiction is to avoid drugs and alcohol. But it’s not always that simple. Because human beings are wired for pleasure-seeking and will always pursue 	quick relief from pain, the “just say no” approach has failed in the past and will continue to be only a partial answer to addiction prevention.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(Daniel and his three friends, also, not bowing before Nebuchadnezzar’s image.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34997494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powerful contributors – dopamine release from the reward of social acceptance</a:t>
            </a:r>
            <a:r>
              <a:rPr lang="en-US" baseline="0" dirty="0"/>
              <a:t> </a:t>
            </a:r>
            <a:r>
              <a:rPr lang="en-US" dirty="0"/>
              <a:t>and dopamine release</a:t>
            </a:r>
            <a:r>
              <a:rPr lang="en-US" baseline="0" dirty="0"/>
              <a:t> </a:t>
            </a:r>
            <a:r>
              <a:rPr lang="en-US" dirty="0"/>
              <a:t>from the alcohol</a:t>
            </a:r>
          </a:p>
          <a:p>
            <a:endParaRPr lang="en-US" dirty="0"/>
          </a:p>
          <a:p>
            <a:r>
              <a:rPr lang="en-US" dirty="0"/>
              <a:t>Parent peer pressure – status pressure - weddings</a:t>
            </a:r>
          </a:p>
        </p:txBody>
      </p:sp>
      <p:sp>
        <p:nvSpPr>
          <p:cNvPr id="4" name="Slide Number Placeholder 3"/>
          <p:cNvSpPr>
            <a:spLocks noGrp="1"/>
          </p:cNvSpPr>
          <p:nvPr>
            <p:ph type="sldNum" sz="quarter" idx="10"/>
          </p:nvPr>
        </p:nvSpPr>
        <p:spPr/>
        <p:txBody>
          <a:bodyPr/>
          <a:lstStyle/>
          <a:p>
            <a:fld id="{F93199CD-3E1B-4AE6-990F-76F925F5EA9F}"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4188896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B.F Skinner was a psychologist who developed theories on how people or animals learn certain behaviors.  Most behaviors are not learned suddenly or spontaneously.  He demonstrated this with an experiment with rats.  The goal was for the rat to push a lever to get some food.  But the rat would not do this spontaneously.  So any behavior towards the goal (such as standing on its hind legs or even just touching the lever) was rewarded with food, until the rat learned to push the lever, knowing it would receive the reward.   Once this behavior is learned and reinforced, it will push the lever as many as 10 times to receive a reward.</a:t>
            </a:r>
          </a:p>
          <a:p>
            <a:endParaRPr lang="en-US" dirty="0"/>
          </a:p>
          <a:p>
            <a:pPr>
              <a:buFont typeface="Arial" panose="020B0604020202020204" pitchFamily="34" charset="0"/>
              <a:buChar char="•"/>
            </a:pPr>
            <a:r>
              <a:rPr lang="en-US" dirty="0">
                <a:solidFill>
                  <a:srgbClr val="FFFFFF"/>
                </a:solidFill>
                <a:latin typeface="&amp;quot"/>
              </a:rPr>
              <a:t>To begin, any behavior that is even remotely close to the desired behavior is reinforced/rewarded.</a:t>
            </a:r>
          </a:p>
          <a:p>
            <a:pPr>
              <a:buFont typeface="Arial" panose="020B0604020202020204" pitchFamily="34" charset="0"/>
              <a:buChar char="•"/>
            </a:pPr>
            <a:endParaRPr lang="en-US" dirty="0">
              <a:solidFill>
                <a:srgbClr val="FFFFFF"/>
              </a:solidFill>
              <a:latin typeface="&amp;quot"/>
            </a:endParaRPr>
          </a:p>
          <a:p>
            <a:pPr>
              <a:buFont typeface="Arial" panose="020B0604020202020204" pitchFamily="34" charset="0"/>
              <a:buChar char="•"/>
            </a:pPr>
            <a:r>
              <a:rPr lang="en-US" dirty="0">
                <a:solidFill>
                  <a:srgbClr val="FFFFFF"/>
                </a:solidFill>
                <a:latin typeface="&amp;quot"/>
              </a:rPr>
              <a:t>As the behavior gradually moves towards the desired goal, old behaviors are no longer rewarded, only the new behaviors.</a:t>
            </a:r>
          </a:p>
          <a:p>
            <a:pPr>
              <a:buFont typeface="Arial" panose="020B0604020202020204" pitchFamily="34" charset="0"/>
              <a:buChar char="•"/>
            </a:pPr>
            <a:endParaRPr lang="en-US" dirty="0">
              <a:solidFill>
                <a:srgbClr val="FFFFFF"/>
              </a:solidFill>
              <a:latin typeface="&amp;quot"/>
            </a:endParaRPr>
          </a:p>
          <a:p>
            <a:pPr>
              <a:buFont typeface="Arial" panose="020B0604020202020204" pitchFamily="34" charset="0"/>
              <a:buChar char="•"/>
            </a:pPr>
            <a:r>
              <a:rPr lang="en-US" dirty="0">
                <a:solidFill>
                  <a:srgbClr val="FFFFFF"/>
                </a:solidFill>
                <a:latin typeface="&amp;quot"/>
              </a:rPr>
              <a:t>Eventually, only the final response is reinforced</a:t>
            </a:r>
          </a:p>
          <a:p>
            <a:pPr>
              <a:buFont typeface="Arial" panose="020B0604020202020204" pitchFamily="34" charset="0"/>
              <a:buChar char="•"/>
            </a:pPr>
            <a:endParaRPr lang="en-US" b="0" i="0" u="none" strike="noStrike" dirty="0">
              <a:solidFill>
                <a:srgbClr val="FFFFFF"/>
              </a:solidFill>
              <a:effectLst/>
              <a:latin typeface="&amp;quot"/>
            </a:endParaRPr>
          </a:p>
          <a:p>
            <a:pPr>
              <a:buFont typeface="Arial" panose="020B0604020202020204" pitchFamily="34" charset="0"/>
              <a:buChar char="•"/>
            </a:pPr>
            <a:r>
              <a:rPr lang="en-US" b="1" i="0" u="none" strike="noStrike" dirty="0">
                <a:solidFill>
                  <a:srgbClr val="FFFFFF"/>
                </a:solidFill>
                <a:effectLst/>
                <a:latin typeface="&amp;quot"/>
              </a:rPr>
              <a:t>This is called SHAPING – and shaping happens in ALL behaviors.  </a:t>
            </a:r>
          </a:p>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33894386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 smoking.  How many people that quit smoking, start up again when around other smokers – the pathway to the reward </a:t>
            </a:r>
            <a:r>
              <a:rPr lang="en-US" dirty="0" err="1"/>
              <a:t>centre</a:t>
            </a:r>
            <a:r>
              <a:rPr lang="en-US" dirty="0"/>
              <a:t> is still present.  Statistics?</a:t>
            </a:r>
          </a:p>
        </p:txBody>
      </p:sp>
      <p:sp>
        <p:nvSpPr>
          <p:cNvPr id="4" name="Slide Number Placeholder 3"/>
          <p:cNvSpPr>
            <a:spLocks noGrp="1"/>
          </p:cNvSpPr>
          <p:nvPr>
            <p:ph type="sldNum" sz="quarter" idx="10"/>
          </p:nvPr>
        </p:nvSpPr>
        <p:spPr/>
        <p:txBody>
          <a:bodyPr/>
          <a:lstStyle/>
          <a:p>
            <a:fld id="{F93199CD-3E1B-4AE6-990F-76F925F5EA9F}"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9712504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Avoid starting young.</a:t>
            </a:r>
            <a:r>
              <a:rPr lang="en-US" dirty="0"/>
              <a:t> Those who start drinking or using drugs in their early teens are more apt to develop an addiction later in life, according to  </a:t>
            </a:r>
            <a:r>
              <a:rPr lang="en-US" dirty="0">
                <a:hlinkClick r:id="rId3"/>
              </a:rPr>
              <a:t>NIDA.</a:t>
            </a:r>
            <a:r>
              <a:rPr lang="en-US" dirty="0"/>
              <a:t> Which doesn’t mean that steering clear of substance use isn’t important for older people, too. According to the director of NIDA, Nora D. Volkow, M.D., in recent years there’s been an upswing in people 50 and 59 abusing both illicit and prescription drugs. Delaying alcohol use until age 21 or later may reduce the risk of alcohol-related problems in adulthood.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42008488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happens in a community when Apathy becomes a ‘circuit’?  Addictive behaviors need to be discussed and understood – the full extent of them – apathy is a byproduct of addictive behaviors.</a:t>
            </a:r>
          </a:p>
          <a:p>
            <a:endParaRPr lang="en-US" dirty="0"/>
          </a:p>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22290508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different than blatant apathy.  For those who are not drinking (parents, teachers, loved ones) they may feel there is no way to change the situation or help – maybe it has spiraled out of control – and there’s nothing “they”, the drinkers can do, they are trapped in a lifestyle.  So feeling unable to change anything or help will cause one to fall into apathy from a lack of ability to change, not a lack of caring about the problem.</a:t>
            </a:r>
          </a:p>
          <a:p>
            <a:endParaRPr lang="en-US" dirty="0"/>
          </a:p>
          <a:p>
            <a:r>
              <a:rPr lang="en-US" dirty="0"/>
              <a:t>Apathy, as a behavior, extends to the whole of a community:</a:t>
            </a:r>
          </a:p>
          <a:p>
            <a:endParaRPr lang="en-US" dirty="0"/>
          </a:p>
          <a:p>
            <a:r>
              <a:rPr lang="en-US" dirty="0"/>
              <a:t>Home</a:t>
            </a:r>
          </a:p>
          <a:p>
            <a:r>
              <a:rPr lang="en-US" dirty="0"/>
              <a:t>Family</a:t>
            </a:r>
          </a:p>
          <a:p>
            <a:r>
              <a:rPr lang="en-US" dirty="0"/>
              <a:t>School</a:t>
            </a:r>
          </a:p>
          <a:p>
            <a:r>
              <a:rPr lang="en-US" dirty="0"/>
              <a:t>Church </a:t>
            </a:r>
          </a:p>
          <a:p>
            <a:r>
              <a:rPr lang="en-US" dirty="0"/>
              <a:t>Doctrine</a:t>
            </a:r>
          </a:p>
          <a:p>
            <a:r>
              <a:rPr lang="en-US" dirty="0"/>
              <a:t>Catechism</a:t>
            </a:r>
          </a:p>
          <a:p>
            <a:r>
              <a:rPr lang="en-US" dirty="0"/>
              <a:t>Etc.</a:t>
            </a:r>
          </a:p>
          <a:p>
            <a:endParaRPr lang="en-US" dirty="0"/>
          </a:p>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30753606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Care about who you associate with and build strong relationships with them.  Talk about the problems and set goals for them.</a:t>
            </a:r>
          </a:p>
          <a:p>
            <a:endParaRPr lang="en-US" b="1" dirty="0"/>
          </a:p>
          <a:p>
            <a:r>
              <a:rPr lang="en-US" b="1" dirty="0"/>
              <a:t>Give the example of the cell phone contract.  </a:t>
            </a:r>
          </a:p>
          <a:p>
            <a:endParaRPr lang="en-US" b="1" dirty="0"/>
          </a:p>
          <a:p>
            <a:r>
              <a:rPr lang="en-US" b="0" dirty="0"/>
              <a:t>Talk about shame:</a:t>
            </a:r>
          </a:p>
          <a:p>
            <a:r>
              <a:rPr lang="en-US" b="0" dirty="0"/>
              <a:t>Shame being the easiest way to ensure addictive behavior becomes popular and engrained in a culture.  It doesn’t take into account the destructive nature of addiction, the physical, mental pain, the changes of the brain that leads to social behavioral problems.  The pathway of shame leads to </a:t>
            </a:r>
            <a:r>
              <a:rPr lang="en-US" b="1" dirty="0"/>
              <a:t>SILENCE</a:t>
            </a:r>
            <a:r>
              <a:rPr lang="en-US" b="0" dirty="0"/>
              <a:t>.</a:t>
            </a:r>
            <a:endParaRPr lang="en-US" b="1" dirty="0"/>
          </a:p>
          <a:p>
            <a:r>
              <a:rPr lang="en-US" b="1" dirty="0"/>
              <a:t>Think of the kid who is fat shamed in school, the kids who don’t come to the party, the parents who don’t allow drinking – do we shame them into silence?</a:t>
            </a:r>
          </a:p>
        </p:txBody>
      </p:sp>
      <p:sp>
        <p:nvSpPr>
          <p:cNvPr id="4" name="Slide Number Placeholder 3"/>
          <p:cNvSpPr>
            <a:spLocks noGrp="1"/>
          </p:cNvSpPr>
          <p:nvPr>
            <p:ph type="sldNum" sz="quarter" idx="10"/>
          </p:nvPr>
        </p:nvSpPr>
        <p:spPr/>
        <p:txBody>
          <a:bodyPr/>
          <a:lstStyle/>
          <a:p>
            <a:fld id="{F93199CD-3E1B-4AE6-990F-76F925F5EA9F}"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31332681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so – what are we supposed to say?  </a:t>
            </a:r>
          </a:p>
        </p:txBody>
      </p:sp>
      <p:sp>
        <p:nvSpPr>
          <p:cNvPr id="4" name="Slide Number Placeholder 3"/>
          <p:cNvSpPr>
            <a:spLocks noGrp="1"/>
          </p:cNvSpPr>
          <p:nvPr>
            <p:ph type="sldNum" sz="quarter" idx="10"/>
          </p:nvPr>
        </p:nvSpPr>
        <p:spPr/>
        <p:txBody>
          <a:bodyPr/>
          <a:lstStyle/>
          <a:p>
            <a:fld id="{F93199CD-3E1B-4AE6-990F-76F925F5EA9F}" type="slidenum">
              <a:rPr lang="en-US" smtClean="0">
                <a:solidFill>
                  <a:prstClr val="black"/>
                </a:solidFill>
              </a:rPr>
              <a:pPr/>
              <a:t>71</a:t>
            </a:fld>
            <a:endParaRPr lang="en-US">
              <a:solidFill>
                <a:prstClr val="black"/>
              </a:solidFill>
            </a:endParaRPr>
          </a:p>
        </p:txBody>
      </p:sp>
    </p:spTree>
    <p:extLst>
      <p:ext uri="{BB962C8B-B14F-4D97-AF65-F5344CB8AC3E}">
        <p14:creationId xmlns:p14="http://schemas.microsoft.com/office/powerpoint/2010/main" val="17987225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allow our children to drink, are we not neglecting their soul and their body?</a:t>
            </a:r>
          </a:p>
        </p:txBody>
      </p:sp>
      <p:sp>
        <p:nvSpPr>
          <p:cNvPr id="4" name="Slide Number Placeholder 3"/>
          <p:cNvSpPr>
            <a:spLocks noGrp="1"/>
          </p:cNvSpPr>
          <p:nvPr>
            <p:ph type="sldNum" sz="quarter" idx="10"/>
          </p:nvPr>
        </p:nvSpPr>
        <p:spPr/>
        <p:txBody>
          <a:bodyPr/>
          <a:lstStyle/>
          <a:p>
            <a:fld id="{F93199CD-3E1B-4AE6-990F-76F925F5EA9F}" type="slidenum">
              <a:rPr lang="en-US" smtClean="0">
                <a:solidFill>
                  <a:prstClr val="black"/>
                </a:solidFill>
              </a:rPr>
              <a:pPr/>
              <a:t>74</a:t>
            </a:fld>
            <a:endParaRPr lang="en-US">
              <a:solidFill>
                <a:prstClr val="black"/>
              </a:solidFill>
            </a:endParaRPr>
          </a:p>
        </p:txBody>
      </p:sp>
    </p:spTree>
    <p:extLst>
      <p:ext uri="{BB962C8B-B14F-4D97-AF65-F5344CB8AC3E}">
        <p14:creationId xmlns:p14="http://schemas.microsoft.com/office/powerpoint/2010/main" val="19083901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a:t>
            </a:r>
          </a:p>
        </p:txBody>
      </p:sp>
      <p:sp>
        <p:nvSpPr>
          <p:cNvPr id="4" name="Slide Number Placeholder 3"/>
          <p:cNvSpPr>
            <a:spLocks noGrp="1"/>
          </p:cNvSpPr>
          <p:nvPr>
            <p:ph type="sldNum" sz="quarter" idx="10"/>
          </p:nvPr>
        </p:nvSpPr>
        <p:spPr/>
        <p:txBody>
          <a:bodyPr/>
          <a:lstStyle/>
          <a:p>
            <a:fld id="{F93199CD-3E1B-4AE6-990F-76F925F5EA9F}" type="slidenum">
              <a:rPr lang="en-US" smtClean="0">
                <a:solidFill>
                  <a:prstClr val="black"/>
                </a:solidFill>
              </a:rPr>
              <a:pPr/>
              <a:t>75</a:t>
            </a:fld>
            <a:endParaRPr lang="en-US">
              <a:solidFill>
                <a:prstClr val="black"/>
              </a:solidFill>
            </a:endParaRPr>
          </a:p>
        </p:txBody>
      </p:sp>
    </p:spTree>
    <p:extLst>
      <p:ext uri="{BB962C8B-B14F-4D97-AF65-F5344CB8AC3E}">
        <p14:creationId xmlns:p14="http://schemas.microsoft.com/office/powerpoint/2010/main" val="3499749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Thinking of the negative behavior of alcoholism – an individual may feel rewarded if his/her peers think it is cool that a brother or sister was drunk, if parents allow alcohol, or if he/she is allowed to attend parties with alcohol.  Then the teen may feel the need to drink some alcohol his/herself.  If this is positively rewarded in a social peer group, not negatively reinforced by parents and enjoyed physically, the behavior of drinking is being shaped.  Soon the behavior of the teen is shaped towards drinking and if negative feedback is not strong enough, the reward center of the brain begins to chemically stimulate this negative behavior.</a:t>
            </a:r>
          </a:p>
          <a:p>
            <a:endParaRPr lang="en-US" dirty="0"/>
          </a:p>
          <a:p>
            <a:r>
              <a:rPr lang="en-US" dirty="0"/>
              <a:t>So shaping a brain requires certain pathways to be used consistently – we have four main pathways in our brain - </a:t>
            </a:r>
          </a:p>
        </p:txBody>
      </p:sp>
      <p:sp>
        <p:nvSpPr>
          <p:cNvPr id="4" name="Slide Number Placeholder 3"/>
          <p:cNvSpPr>
            <a:spLocks noGrp="1"/>
          </p:cNvSpPr>
          <p:nvPr>
            <p:ph type="sldNum" sz="quarter" idx="10"/>
          </p:nvPr>
        </p:nvSpPr>
        <p:spPr/>
        <p:txBody>
          <a:bodyPr/>
          <a:lstStyle/>
          <a:p>
            <a:fld id="{F93199CD-3E1B-4AE6-990F-76F925F5EA9F}"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3800973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brain has many different pathways – reward, motivation, memory, control.  These pathways are ‘built’ as we develop.  Think of eating – we do not need to think when we eat.  A 1-2 year old has to use every bit of the brain to develop the ability to eat.  This pathway hasn’t been developed yet.  </a:t>
            </a:r>
          </a:p>
          <a:p>
            <a:endParaRPr lang="en-US" dirty="0"/>
          </a:p>
          <a:p>
            <a:r>
              <a:rPr lang="en-US" dirty="0"/>
              <a:t>Each of these pathways are developed through repetitive actions and a </a:t>
            </a:r>
            <a:r>
              <a:rPr lang="en-US" b="1" dirty="0"/>
              <a:t>feedback mechanism  </a:t>
            </a:r>
          </a:p>
        </p:txBody>
      </p:sp>
      <p:sp>
        <p:nvSpPr>
          <p:cNvPr id="4" name="Slide Number Placeholder 3"/>
          <p:cNvSpPr>
            <a:spLocks noGrp="1"/>
          </p:cNvSpPr>
          <p:nvPr>
            <p:ph type="sldNum" sz="quarter" idx="10"/>
          </p:nvPr>
        </p:nvSpPr>
        <p:spPr/>
        <p:txBody>
          <a:bodyPr/>
          <a:lstStyle/>
          <a:p>
            <a:fld id="{EF4AE8B6-D6C1-41FF-A6E8-8EBB5F9771A6}"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1643288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Motivation pathway – this is the personal pathway that leads people to enjoy the results from hard work.</a:t>
            </a:r>
          </a:p>
          <a:p>
            <a:endParaRPr lang="en-US" dirty="0"/>
          </a:p>
          <a:p>
            <a:r>
              <a:rPr lang="en-US" dirty="0"/>
              <a:t>Control pathway – this is where you make decisions and are rewarded through the decisions we make.</a:t>
            </a:r>
          </a:p>
          <a:p>
            <a:endParaRPr lang="en-US" dirty="0"/>
          </a:p>
          <a:p>
            <a:r>
              <a:rPr lang="en-US" dirty="0"/>
              <a:t>Each of these pathways are developed through repetitive actions and a </a:t>
            </a:r>
            <a:r>
              <a:rPr lang="en-US" b="1" dirty="0"/>
              <a:t>feedback mechanism  </a:t>
            </a:r>
          </a:p>
        </p:txBody>
      </p:sp>
      <p:sp>
        <p:nvSpPr>
          <p:cNvPr id="4" name="Slide Number Placeholder 3"/>
          <p:cNvSpPr>
            <a:spLocks noGrp="1"/>
          </p:cNvSpPr>
          <p:nvPr>
            <p:ph type="sldNum" sz="quarter" idx="10"/>
          </p:nvPr>
        </p:nvSpPr>
        <p:spPr/>
        <p:txBody>
          <a:bodyPr/>
          <a:lstStyle/>
          <a:p>
            <a:fld id="{F93199CD-3E1B-4AE6-990F-76F925F5EA9F}"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750252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does this work in medical terminology?</a:t>
            </a:r>
          </a:p>
          <a:p>
            <a:endParaRPr lang="en-US" dirty="0"/>
          </a:p>
          <a:p>
            <a:r>
              <a:rPr lang="en-US" dirty="0"/>
              <a:t>The feedback mechanism is a chemical reaction in the brain.  </a:t>
            </a:r>
          </a:p>
          <a:p>
            <a:r>
              <a:rPr lang="en-US" dirty="0"/>
              <a:t>All behaviors include this feedback mechanism that is transmitted through the neurons of the brain. </a:t>
            </a:r>
          </a:p>
          <a:p>
            <a:r>
              <a:rPr lang="en-US" dirty="0"/>
              <a:t>Dopamine is a neurotransmitter (between neurons) which is released after natural activities such as eating or drinking, which causes immediate feelings of pleasure.  </a:t>
            </a:r>
          </a:p>
          <a:p>
            <a:r>
              <a:rPr lang="en-US" dirty="0"/>
              <a:t>If the activity is repeated, then dopamine is released again, and more feelings of pleasure and euphoria are produced – these feelings positively reinforce such activities.</a:t>
            </a:r>
          </a:p>
          <a:p>
            <a:r>
              <a:rPr lang="en-US" dirty="0"/>
              <a:t>Dopamine is believed to play an important role in the reinforcement of and motivation for repetitive actions.</a:t>
            </a:r>
          </a:p>
          <a:p>
            <a:endParaRPr lang="en-US" dirty="0"/>
          </a:p>
          <a:p>
            <a:r>
              <a:rPr lang="en-US" dirty="0"/>
              <a:t>The rat has pleasure when it got food, so it did the activity again, received dopamine, had pleasure and did it again.</a:t>
            </a:r>
          </a:p>
          <a:p>
            <a:endParaRPr lang="en-US" dirty="0"/>
          </a:p>
          <a:p>
            <a:r>
              <a:rPr lang="en-US" dirty="0"/>
              <a:t>The younger we are the less developed the pathways in our brain – “Think of your Teenager” – not that developed?!  All over the place and not </a:t>
            </a:r>
            <a:r>
              <a:rPr lang="en-US" dirty="0" err="1"/>
              <a:t>consistant</a:t>
            </a:r>
            <a:r>
              <a:rPr lang="en-US" dirty="0"/>
              <a:t>.  As we become older these pathways become a physical part of our brain – thus the phrase “you can’t teach an old dog new tricks”.  That is because:  …..</a:t>
            </a:r>
          </a:p>
        </p:txBody>
      </p:sp>
      <p:sp>
        <p:nvSpPr>
          <p:cNvPr id="4" name="Slide Number Placeholder 3"/>
          <p:cNvSpPr>
            <a:spLocks noGrp="1"/>
          </p:cNvSpPr>
          <p:nvPr>
            <p:ph type="sldNum" sz="quarter" idx="10"/>
          </p:nvPr>
        </p:nvSpPr>
        <p:spPr/>
        <p:txBody>
          <a:bodyPr/>
          <a:lstStyle/>
          <a:p>
            <a:fld id="{F93199CD-3E1B-4AE6-990F-76F925F5EA9F}"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2016884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kids – this is like cookies on your computer – makes your computer faster because it doesn’t have to recall the whole thing.</a:t>
            </a:r>
          </a:p>
          <a:p>
            <a:endParaRPr lang="en-US" dirty="0"/>
          </a:p>
          <a:p>
            <a:r>
              <a:rPr lang="en-US" dirty="0"/>
              <a:t>It is easier to cut off your arm than it is to fix the physical pathway of the brain.</a:t>
            </a:r>
          </a:p>
        </p:txBody>
      </p:sp>
      <p:sp>
        <p:nvSpPr>
          <p:cNvPr id="4" name="Slide Number Placeholder 3"/>
          <p:cNvSpPr>
            <a:spLocks noGrp="1"/>
          </p:cNvSpPr>
          <p:nvPr>
            <p:ph type="sldNum" sz="quarter" idx="10"/>
          </p:nvPr>
        </p:nvSpPr>
        <p:spPr/>
        <p:txBody>
          <a:bodyPr/>
          <a:lstStyle/>
          <a:p>
            <a:fld id="{F93199CD-3E1B-4AE6-990F-76F925F5EA9F}"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1834580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your brain is physically set.  This is why I didn’t like neuro surgery…I did neuro surgery for about a year as an operating room nurse and didn’t like it at all.  Once you see this brain here – if the doctor touches it just wrong while going after the tumor – the persons PHYSICAL pathways are messed up and they have no idea how to eat when they wake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doesn’t work for me – I would rather understand exactly what happens when you touch something and try to fix it which is why I went to cardiac surgery.</a:t>
            </a:r>
          </a:p>
          <a:p>
            <a:endParaRPr lang="en-US" dirty="0"/>
          </a:p>
        </p:txBody>
      </p:sp>
      <p:sp>
        <p:nvSpPr>
          <p:cNvPr id="4" name="Slide Number Placeholder 3"/>
          <p:cNvSpPr>
            <a:spLocks noGrp="1"/>
          </p:cNvSpPr>
          <p:nvPr>
            <p:ph type="sldNum" sz="quarter" idx="10"/>
          </p:nvPr>
        </p:nvSpPr>
        <p:spPr/>
        <p:txBody>
          <a:bodyPr/>
          <a:lstStyle/>
          <a:p>
            <a:fld id="{EF4AE8B6-D6C1-41FF-A6E8-8EBB5F9771A6}"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12496395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99118" y="1828800"/>
            <a:ext cx="6173808" cy="2895600"/>
          </a:xfrm>
        </p:spPr>
        <p:txBody>
          <a:bodyPr anchor="b">
            <a:normAutofit/>
          </a:bodyPr>
          <a:lstStyle>
            <a:lvl1pPr>
              <a:lnSpc>
                <a:spcPct val="80000"/>
              </a:lnSpc>
              <a:defRPr sz="6600">
                <a:solidFill>
                  <a:schemeClr val="tx1"/>
                </a:solidFill>
              </a:defRPr>
            </a:lvl1pPr>
          </a:lstStyle>
          <a:p>
            <a:r>
              <a:rPr lang="en-US"/>
              <a:t>Click to edit Master title style</a:t>
            </a:r>
            <a:endParaRPr/>
          </a:p>
        </p:txBody>
      </p:sp>
      <p:sp>
        <p:nvSpPr>
          <p:cNvPr id="3" name="Subtitle 2"/>
          <p:cNvSpPr>
            <a:spLocks noGrp="1"/>
          </p:cNvSpPr>
          <p:nvPr>
            <p:ph type="subTitle" idx="1"/>
          </p:nvPr>
        </p:nvSpPr>
        <p:spPr>
          <a:xfrm>
            <a:off x="799118" y="4800600"/>
            <a:ext cx="6173808" cy="1219200"/>
          </a:xfrm>
        </p:spPr>
        <p:txBody>
          <a:bodyPr>
            <a:normAutofit/>
          </a:bodyPr>
          <a:lstStyle>
            <a:lvl1pPr marL="0" indent="0" algn="l">
              <a:spcBef>
                <a:spcPts val="0"/>
              </a:spcBef>
              <a:buNone/>
              <a:defRPr sz="2000" cap="all" spc="200"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9499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42FAC481-5921-4DD9-9651-8EE577256D87}" type="datetimeFigureOut">
              <a:rPr lang="en-US" smtClean="0"/>
              <a:t>3/1/2018</a:t>
            </a:fld>
            <a:endParaRPr lang="en-US"/>
          </a:p>
        </p:txBody>
      </p:sp>
      <p:sp>
        <p:nvSpPr>
          <p:cNvPr id="6" name="Slide Number Placeholder 5"/>
          <p:cNvSpPr>
            <a:spLocks noGrp="1"/>
          </p:cNvSpPr>
          <p:nvPr>
            <p:ph type="sldNum" sz="quarter" idx="12"/>
          </p:nvPr>
        </p:nvSpPr>
        <p:spPr/>
        <p:txBody>
          <a:bodyPr/>
          <a:lstStyle/>
          <a:p>
            <a:fld id="{CFE460EB-B75A-490F-AD7A-9C07857E981C}" type="slidenum">
              <a:rPr lang="en-US" smtClean="0"/>
              <a:t>‹#›</a:t>
            </a:fld>
            <a:endParaRPr lang="en-US"/>
          </a:p>
        </p:txBody>
      </p:sp>
    </p:spTree>
    <p:extLst>
      <p:ext uri="{BB962C8B-B14F-4D97-AF65-F5344CB8AC3E}">
        <p14:creationId xmlns:p14="http://schemas.microsoft.com/office/powerpoint/2010/main" val="46009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596" y="381001"/>
            <a:ext cx="1143298" cy="56388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142107" y="381001"/>
            <a:ext cx="5544993"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42FAC481-5921-4DD9-9651-8EE577256D87}" type="datetimeFigureOut">
              <a:rPr lang="en-US" smtClean="0"/>
              <a:t>3/1/2018</a:t>
            </a:fld>
            <a:endParaRPr lang="en-US"/>
          </a:p>
        </p:txBody>
      </p:sp>
      <p:sp>
        <p:nvSpPr>
          <p:cNvPr id="6" name="Slide Number Placeholder 5"/>
          <p:cNvSpPr>
            <a:spLocks noGrp="1"/>
          </p:cNvSpPr>
          <p:nvPr>
            <p:ph type="sldNum" sz="quarter" idx="12"/>
          </p:nvPr>
        </p:nvSpPr>
        <p:spPr/>
        <p:txBody>
          <a:bodyPr/>
          <a:lstStyle/>
          <a:p>
            <a:fld id="{CFE460EB-B75A-490F-AD7A-9C07857E981C}" type="slidenum">
              <a:rPr lang="en-US" smtClean="0"/>
              <a:t>‹#›</a:t>
            </a:fld>
            <a:endParaRPr lang="en-US"/>
          </a:p>
        </p:txBody>
      </p:sp>
    </p:spTree>
    <p:extLst>
      <p:ext uri="{BB962C8B-B14F-4D97-AF65-F5344CB8AC3E}">
        <p14:creationId xmlns:p14="http://schemas.microsoft.com/office/powerpoint/2010/main" val="407903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99118" y="1828800"/>
            <a:ext cx="6173808" cy="2895600"/>
          </a:xfrm>
        </p:spPr>
        <p:txBody>
          <a:bodyPr anchor="b">
            <a:normAutofit/>
          </a:bodyPr>
          <a:lstStyle>
            <a:lvl1pPr>
              <a:lnSpc>
                <a:spcPct val="80000"/>
              </a:lnSpc>
              <a:defRPr sz="6600">
                <a:solidFill>
                  <a:schemeClr val="tx1"/>
                </a:solidFill>
              </a:defRPr>
            </a:lvl1pPr>
          </a:lstStyle>
          <a:p>
            <a:r>
              <a:rPr lang="en-US"/>
              <a:t>Click to edit Master title style</a:t>
            </a:r>
            <a:endParaRPr/>
          </a:p>
        </p:txBody>
      </p:sp>
      <p:sp>
        <p:nvSpPr>
          <p:cNvPr id="3" name="Subtitle 2"/>
          <p:cNvSpPr>
            <a:spLocks noGrp="1"/>
          </p:cNvSpPr>
          <p:nvPr>
            <p:ph type="subTitle" idx="1"/>
          </p:nvPr>
        </p:nvSpPr>
        <p:spPr>
          <a:xfrm>
            <a:off x="799118" y="4800600"/>
            <a:ext cx="6173808" cy="1219200"/>
          </a:xfrm>
        </p:spPr>
        <p:txBody>
          <a:bodyPr>
            <a:normAutofit/>
          </a:bodyPr>
          <a:lstStyle>
            <a:lvl1pPr marL="0" indent="0" algn="l">
              <a:spcBef>
                <a:spcPts val="0"/>
              </a:spcBef>
              <a:buNone/>
              <a:defRPr sz="2000" cap="all" spc="200"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1609095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4" name="Date Placeholder 3"/>
          <p:cNvSpPr>
            <a:spLocks noGrp="1"/>
          </p:cNvSpPr>
          <p:nvPr>
            <p:ph type="dt" sz="half" idx="10"/>
          </p:nvPr>
        </p:nvSpPr>
        <p:spPr/>
        <p:txBody>
          <a:bodyPr/>
          <a:lstStyle/>
          <a:p>
            <a:fld id="{42FAC481-5921-4DD9-9651-8EE577256D87}" type="datetimeFigureOut">
              <a:rPr lang="en-US" smtClean="0">
                <a:solidFill>
                  <a:prstClr val="white">
                    <a:tint val="75000"/>
                  </a:prstClr>
                </a:solidFill>
              </a:rPr>
              <a:pPr/>
              <a:t>3/1/2018</a:t>
            </a:fld>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CFE460EB-B75A-490F-AD7A-9C07857E981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22042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4918" y="2514600"/>
            <a:ext cx="6520997" cy="2819400"/>
          </a:xfrm>
        </p:spPr>
        <p:txBody>
          <a:bodyPr anchor="b">
            <a:normAutofit/>
          </a:bodyPr>
          <a:lstStyle>
            <a:lvl1pPr algn="l">
              <a:lnSpc>
                <a:spcPct val="80000"/>
              </a:lnSpc>
              <a:defRPr sz="4800" b="0" cap="none" baseline="0"/>
            </a:lvl1pPr>
          </a:lstStyle>
          <a:p>
            <a:r>
              <a:rPr lang="en-US"/>
              <a:t>Click to edit Master title style</a:t>
            </a:r>
            <a:endParaRPr/>
          </a:p>
        </p:txBody>
      </p:sp>
      <p:sp>
        <p:nvSpPr>
          <p:cNvPr id="3" name="Text Placeholder 2"/>
          <p:cNvSpPr>
            <a:spLocks noGrp="1"/>
          </p:cNvSpPr>
          <p:nvPr>
            <p:ph type="body" idx="1"/>
          </p:nvPr>
        </p:nvSpPr>
        <p:spPr>
          <a:xfrm>
            <a:off x="799118" y="5410201"/>
            <a:ext cx="6517197" cy="609601"/>
          </a:xfrm>
        </p:spPr>
        <p:txBody>
          <a:bodyPr anchor="t">
            <a:normAutofit/>
          </a:bodyPr>
          <a:lstStyle>
            <a:lvl1pPr marL="0" indent="0">
              <a:spcBef>
                <a:spcPts val="0"/>
              </a:spcBef>
              <a:buNone/>
              <a:defRPr sz="2000" cap="all" spc="200"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4" name="Date Placeholder 3"/>
          <p:cNvSpPr>
            <a:spLocks noGrp="1"/>
          </p:cNvSpPr>
          <p:nvPr>
            <p:ph type="dt" sz="half" idx="10"/>
          </p:nvPr>
        </p:nvSpPr>
        <p:spPr/>
        <p:txBody>
          <a:bodyPr/>
          <a:lstStyle/>
          <a:p>
            <a:fld id="{42FAC481-5921-4DD9-9651-8EE577256D87}" type="datetimeFigureOut">
              <a:rPr lang="en-US" smtClean="0">
                <a:solidFill>
                  <a:prstClr val="white">
                    <a:tint val="75000"/>
                  </a:prstClr>
                </a:solidFill>
              </a:rPr>
              <a:pPr/>
              <a:t>3/1/2018</a:t>
            </a:fld>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CFE460EB-B75A-490F-AD7A-9C07857E981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798128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28880" y="1905001"/>
            <a:ext cx="3315563"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673104" y="1905001"/>
            <a:ext cx="3315563"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5" name="Date Placeholder 4"/>
          <p:cNvSpPr>
            <a:spLocks noGrp="1"/>
          </p:cNvSpPr>
          <p:nvPr>
            <p:ph type="dt" sz="half" idx="10"/>
          </p:nvPr>
        </p:nvSpPr>
        <p:spPr/>
        <p:txBody>
          <a:bodyPr/>
          <a:lstStyle/>
          <a:p>
            <a:fld id="{42FAC481-5921-4DD9-9651-8EE577256D87}" type="datetimeFigureOut">
              <a:rPr lang="en-US" smtClean="0">
                <a:solidFill>
                  <a:prstClr val="white">
                    <a:tint val="75000"/>
                  </a:prstClr>
                </a:solidFill>
              </a:rPr>
              <a:pPr/>
              <a:t>3/1/2018</a:t>
            </a:fld>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CFE460EB-B75A-490F-AD7A-9C07857E981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67764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42106" y="1905000"/>
            <a:ext cx="3313277"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2106" y="2743201"/>
            <a:ext cx="3313277"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688617" y="1905000"/>
            <a:ext cx="3313277"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88617" y="2743201"/>
            <a:ext cx="3313277"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7" name="Date Placeholder 6"/>
          <p:cNvSpPr>
            <a:spLocks noGrp="1"/>
          </p:cNvSpPr>
          <p:nvPr>
            <p:ph type="dt" sz="half" idx="10"/>
          </p:nvPr>
        </p:nvSpPr>
        <p:spPr/>
        <p:txBody>
          <a:bodyPr/>
          <a:lstStyle/>
          <a:p>
            <a:fld id="{42FAC481-5921-4DD9-9651-8EE577256D87}" type="datetimeFigureOut">
              <a:rPr lang="en-US" smtClean="0">
                <a:solidFill>
                  <a:prstClr val="white">
                    <a:tint val="75000"/>
                  </a:prstClr>
                </a:solidFill>
              </a:rPr>
              <a:pPr/>
              <a:t>3/1/2018</a:t>
            </a:fld>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CFE460EB-B75A-490F-AD7A-9C07857E981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28260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3" name="Date Placeholder 2"/>
          <p:cNvSpPr>
            <a:spLocks noGrp="1"/>
          </p:cNvSpPr>
          <p:nvPr>
            <p:ph type="dt" sz="half" idx="10"/>
          </p:nvPr>
        </p:nvSpPr>
        <p:spPr/>
        <p:txBody>
          <a:bodyPr/>
          <a:lstStyle/>
          <a:p>
            <a:fld id="{42FAC481-5921-4DD9-9651-8EE577256D87}" type="datetimeFigureOut">
              <a:rPr lang="en-US" smtClean="0">
                <a:solidFill>
                  <a:prstClr val="white">
                    <a:tint val="75000"/>
                  </a:prstClr>
                </a:solidFill>
              </a:rPr>
              <a:pPr/>
              <a:t>3/1/2018</a:t>
            </a:fld>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CFE460EB-B75A-490F-AD7A-9C07857E981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46460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2" name="Date Placeholder 1"/>
          <p:cNvSpPr>
            <a:spLocks noGrp="1"/>
          </p:cNvSpPr>
          <p:nvPr>
            <p:ph type="dt" sz="half" idx="10"/>
          </p:nvPr>
        </p:nvSpPr>
        <p:spPr/>
        <p:txBody>
          <a:bodyPr/>
          <a:lstStyle/>
          <a:p>
            <a:fld id="{42FAC481-5921-4DD9-9651-8EE577256D87}" type="datetimeFigureOut">
              <a:rPr lang="en-US" smtClean="0">
                <a:solidFill>
                  <a:prstClr val="white">
                    <a:tint val="75000"/>
                  </a:prstClr>
                </a:solidFill>
              </a:rPr>
              <a:pPr/>
              <a:t>3/1/2018</a:t>
            </a:fld>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CFE460EB-B75A-490F-AD7A-9C07857E981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14292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1910" y="1905000"/>
            <a:ext cx="2698158" cy="2667000"/>
          </a:xfrm>
        </p:spPr>
        <p:txBody>
          <a:bodyPr anchor="b">
            <a:noAutofit/>
          </a:bodyPr>
          <a:lstStyle>
            <a:lvl1pPr algn="l">
              <a:lnSpc>
                <a:spcPct val="90000"/>
              </a:lnSpc>
              <a:defRPr sz="3600" b="0" baseline="0">
                <a:solidFill>
                  <a:schemeClr val="tx1"/>
                </a:solidFill>
              </a:defRPr>
            </a:lvl1pPr>
          </a:lstStyle>
          <a:p>
            <a:r>
              <a:rPr lang="en-US"/>
              <a:t>Click to edit Master title style</a:t>
            </a:r>
            <a:endParaRPr/>
          </a:p>
        </p:txBody>
      </p:sp>
      <p:sp>
        <p:nvSpPr>
          <p:cNvPr id="4" name="Text Placeholder 3"/>
          <p:cNvSpPr>
            <a:spLocks noGrp="1"/>
          </p:cNvSpPr>
          <p:nvPr>
            <p:ph type="body" sz="half" idx="2"/>
          </p:nvPr>
        </p:nvSpPr>
        <p:spPr>
          <a:xfrm>
            <a:off x="799118" y="4648200"/>
            <a:ext cx="268674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Content Placeholder 2"/>
          <p:cNvSpPr>
            <a:spLocks noGrp="1"/>
          </p:cNvSpPr>
          <p:nvPr>
            <p:ph idx="1"/>
          </p:nvPr>
        </p:nvSpPr>
        <p:spPr>
          <a:xfrm>
            <a:off x="3714528" y="685800"/>
            <a:ext cx="4801850" cy="53340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5" name="Date Placeholder 4"/>
          <p:cNvSpPr>
            <a:spLocks noGrp="1"/>
          </p:cNvSpPr>
          <p:nvPr>
            <p:ph type="dt" sz="half" idx="10"/>
          </p:nvPr>
        </p:nvSpPr>
        <p:spPr/>
        <p:txBody>
          <a:bodyPr/>
          <a:lstStyle/>
          <a:p>
            <a:fld id="{42FAC481-5921-4DD9-9651-8EE577256D87}" type="datetimeFigureOut">
              <a:rPr lang="en-US" smtClean="0">
                <a:solidFill>
                  <a:prstClr val="white">
                    <a:tint val="75000"/>
                  </a:prstClr>
                </a:solidFill>
              </a:rPr>
              <a:pPr/>
              <a:t>3/1/2018</a:t>
            </a:fld>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CFE460EB-B75A-490F-AD7A-9C07857E981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04079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42FAC481-5921-4DD9-9651-8EE577256D87}" type="datetimeFigureOut">
              <a:rPr lang="en-US" smtClean="0"/>
              <a:t>3/1/2018</a:t>
            </a:fld>
            <a:endParaRPr lang="en-US"/>
          </a:p>
        </p:txBody>
      </p:sp>
      <p:sp>
        <p:nvSpPr>
          <p:cNvPr id="6" name="Slide Number Placeholder 5"/>
          <p:cNvSpPr>
            <a:spLocks noGrp="1"/>
          </p:cNvSpPr>
          <p:nvPr>
            <p:ph type="sldNum" sz="quarter" idx="12"/>
          </p:nvPr>
        </p:nvSpPr>
        <p:spPr/>
        <p:txBody>
          <a:bodyPr/>
          <a:lstStyle/>
          <a:p>
            <a:fld id="{CFE460EB-B75A-490F-AD7A-9C07857E981C}" type="slidenum">
              <a:rPr lang="en-US" smtClean="0"/>
              <a:t>‹#›</a:t>
            </a:fld>
            <a:endParaRPr lang="en-US"/>
          </a:p>
        </p:txBody>
      </p:sp>
    </p:spTree>
    <p:extLst>
      <p:ext uri="{BB962C8B-B14F-4D97-AF65-F5344CB8AC3E}">
        <p14:creationId xmlns:p14="http://schemas.microsoft.com/office/powerpoint/2010/main" val="273825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1910" y="1905000"/>
            <a:ext cx="2698158" cy="2667000"/>
          </a:xfrm>
        </p:spPr>
        <p:txBody>
          <a:bodyPr anchor="b">
            <a:normAutofit/>
          </a:bodyPr>
          <a:lstStyle>
            <a:lvl1pPr algn="l">
              <a:lnSpc>
                <a:spcPct val="90000"/>
              </a:lnSpc>
              <a:defRPr sz="3600" b="0" i="0" baseline="0">
                <a:solidFill>
                  <a:schemeClr val="tx1"/>
                </a:solidFill>
              </a:defRPr>
            </a:lvl1pPr>
          </a:lstStyle>
          <a:p>
            <a:r>
              <a:rPr lang="en-US"/>
              <a:t>Click to edit Master title style</a:t>
            </a:r>
            <a:endParaRPr/>
          </a:p>
        </p:txBody>
      </p:sp>
      <p:sp>
        <p:nvSpPr>
          <p:cNvPr id="4" name="Text Placeholder 3"/>
          <p:cNvSpPr>
            <a:spLocks noGrp="1"/>
          </p:cNvSpPr>
          <p:nvPr>
            <p:ph type="body" sz="half" idx="2"/>
          </p:nvPr>
        </p:nvSpPr>
        <p:spPr>
          <a:xfrm>
            <a:off x="799118" y="4648200"/>
            <a:ext cx="268674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3714528" y="685800"/>
            <a:ext cx="4801850" cy="5334000"/>
          </a:xfrm>
          <a:solidFill>
            <a:schemeClr val="bg2"/>
          </a:solidFill>
          <a:ln w="76200">
            <a:solidFill>
              <a:schemeClr val="tx1"/>
            </a:solidFill>
            <a:miter lim="800000"/>
          </a:ln>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5" name="Date Placeholder 4"/>
          <p:cNvSpPr>
            <a:spLocks noGrp="1"/>
          </p:cNvSpPr>
          <p:nvPr>
            <p:ph type="dt" sz="half" idx="10"/>
          </p:nvPr>
        </p:nvSpPr>
        <p:spPr/>
        <p:txBody>
          <a:bodyPr/>
          <a:lstStyle/>
          <a:p>
            <a:fld id="{42FAC481-5921-4DD9-9651-8EE577256D87}" type="datetimeFigureOut">
              <a:rPr lang="en-US" smtClean="0">
                <a:solidFill>
                  <a:prstClr val="white">
                    <a:tint val="75000"/>
                  </a:prstClr>
                </a:solidFill>
              </a:rPr>
              <a:pPr/>
              <a:t>3/1/2018</a:t>
            </a:fld>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CFE460EB-B75A-490F-AD7A-9C07857E981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25625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4" name="Date Placeholder 3"/>
          <p:cNvSpPr>
            <a:spLocks noGrp="1"/>
          </p:cNvSpPr>
          <p:nvPr>
            <p:ph type="dt" sz="half" idx="10"/>
          </p:nvPr>
        </p:nvSpPr>
        <p:spPr/>
        <p:txBody>
          <a:bodyPr/>
          <a:lstStyle/>
          <a:p>
            <a:fld id="{42FAC481-5921-4DD9-9651-8EE577256D87}" type="datetimeFigureOut">
              <a:rPr lang="en-US" smtClean="0">
                <a:solidFill>
                  <a:prstClr val="white">
                    <a:tint val="75000"/>
                  </a:prstClr>
                </a:solidFill>
              </a:rPr>
              <a:pPr/>
              <a:t>3/1/2018</a:t>
            </a:fld>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CFE460EB-B75A-490F-AD7A-9C07857E981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4067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596" y="381001"/>
            <a:ext cx="1143298" cy="56388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142107" y="381001"/>
            <a:ext cx="5544993"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4" name="Date Placeholder 3"/>
          <p:cNvSpPr>
            <a:spLocks noGrp="1"/>
          </p:cNvSpPr>
          <p:nvPr>
            <p:ph type="dt" sz="half" idx="10"/>
          </p:nvPr>
        </p:nvSpPr>
        <p:spPr/>
        <p:txBody>
          <a:bodyPr/>
          <a:lstStyle/>
          <a:p>
            <a:fld id="{42FAC481-5921-4DD9-9651-8EE577256D87}" type="datetimeFigureOut">
              <a:rPr lang="en-US" smtClean="0">
                <a:solidFill>
                  <a:prstClr val="white">
                    <a:tint val="75000"/>
                  </a:prstClr>
                </a:solidFill>
              </a:rPr>
              <a:pPr/>
              <a:t>3/1/2018</a:t>
            </a:fld>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CFE460EB-B75A-490F-AD7A-9C07857E981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14024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4918" y="2514600"/>
            <a:ext cx="6520997" cy="2819400"/>
          </a:xfrm>
        </p:spPr>
        <p:txBody>
          <a:bodyPr anchor="b">
            <a:normAutofit/>
          </a:bodyPr>
          <a:lstStyle>
            <a:lvl1pPr algn="l">
              <a:lnSpc>
                <a:spcPct val="80000"/>
              </a:lnSpc>
              <a:defRPr sz="4800" b="0" cap="none" baseline="0"/>
            </a:lvl1pPr>
          </a:lstStyle>
          <a:p>
            <a:r>
              <a:rPr lang="en-US"/>
              <a:t>Click to edit Master title style</a:t>
            </a:r>
            <a:endParaRPr/>
          </a:p>
        </p:txBody>
      </p:sp>
      <p:sp>
        <p:nvSpPr>
          <p:cNvPr id="3" name="Text Placeholder 2"/>
          <p:cNvSpPr>
            <a:spLocks noGrp="1"/>
          </p:cNvSpPr>
          <p:nvPr>
            <p:ph type="body" idx="1"/>
          </p:nvPr>
        </p:nvSpPr>
        <p:spPr>
          <a:xfrm>
            <a:off x="799118" y="5410201"/>
            <a:ext cx="6517197" cy="609601"/>
          </a:xfrm>
        </p:spPr>
        <p:txBody>
          <a:bodyPr anchor="t">
            <a:normAutofit/>
          </a:bodyPr>
          <a:lstStyle>
            <a:lvl1pPr marL="0" indent="0">
              <a:spcBef>
                <a:spcPts val="0"/>
              </a:spcBef>
              <a:buNone/>
              <a:defRPr sz="2000" cap="all" spc="200"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42FAC481-5921-4DD9-9651-8EE577256D87}" type="datetimeFigureOut">
              <a:rPr lang="en-US" smtClean="0"/>
              <a:t>3/1/2018</a:t>
            </a:fld>
            <a:endParaRPr lang="en-US"/>
          </a:p>
        </p:txBody>
      </p:sp>
      <p:sp>
        <p:nvSpPr>
          <p:cNvPr id="6" name="Slide Number Placeholder 5"/>
          <p:cNvSpPr>
            <a:spLocks noGrp="1"/>
          </p:cNvSpPr>
          <p:nvPr>
            <p:ph type="sldNum" sz="quarter" idx="12"/>
          </p:nvPr>
        </p:nvSpPr>
        <p:spPr/>
        <p:txBody>
          <a:bodyPr/>
          <a:lstStyle/>
          <a:p>
            <a:fld id="{CFE460EB-B75A-490F-AD7A-9C07857E981C}" type="slidenum">
              <a:rPr lang="en-US" smtClean="0"/>
              <a:t>‹#›</a:t>
            </a:fld>
            <a:endParaRPr lang="en-US"/>
          </a:p>
        </p:txBody>
      </p:sp>
    </p:spTree>
    <p:extLst>
      <p:ext uri="{BB962C8B-B14F-4D97-AF65-F5344CB8AC3E}">
        <p14:creationId xmlns:p14="http://schemas.microsoft.com/office/powerpoint/2010/main" val="176181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28880" y="1905001"/>
            <a:ext cx="3315563"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673104" y="1905001"/>
            <a:ext cx="3315563"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lang="en-US"/>
          </a:p>
        </p:txBody>
      </p:sp>
      <p:sp>
        <p:nvSpPr>
          <p:cNvPr id="5" name="Date Placeholder 4"/>
          <p:cNvSpPr>
            <a:spLocks noGrp="1"/>
          </p:cNvSpPr>
          <p:nvPr>
            <p:ph type="dt" sz="half" idx="10"/>
          </p:nvPr>
        </p:nvSpPr>
        <p:spPr/>
        <p:txBody>
          <a:bodyPr/>
          <a:lstStyle/>
          <a:p>
            <a:fld id="{42FAC481-5921-4DD9-9651-8EE577256D87}" type="datetimeFigureOut">
              <a:rPr lang="en-US" smtClean="0"/>
              <a:t>3/1/2018</a:t>
            </a:fld>
            <a:endParaRPr lang="en-US"/>
          </a:p>
        </p:txBody>
      </p:sp>
      <p:sp>
        <p:nvSpPr>
          <p:cNvPr id="7" name="Slide Number Placeholder 6"/>
          <p:cNvSpPr>
            <a:spLocks noGrp="1"/>
          </p:cNvSpPr>
          <p:nvPr>
            <p:ph type="sldNum" sz="quarter" idx="12"/>
          </p:nvPr>
        </p:nvSpPr>
        <p:spPr/>
        <p:txBody>
          <a:bodyPr/>
          <a:lstStyle/>
          <a:p>
            <a:fld id="{CFE460EB-B75A-490F-AD7A-9C07857E981C}" type="slidenum">
              <a:rPr lang="en-US" smtClean="0"/>
              <a:t>‹#›</a:t>
            </a:fld>
            <a:endParaRPr lang="en-US"/>
          </a:p>
        </p:txBody>
      </p:sp>
    </p:spTree>
    <p:extLst>
      <p:ext uri="{BB962C8B-B14F-4D97-AF65-F5344CB8AC3E}">
        <p14:creationId xmlns:p14="http://schemas.microsoft.com/office/powerpoint/2010/main" val="282534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42106" y="1905000"/>
            <a:ext cx="3313277"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2106" y="2743201"/>
            <a:ext cx="3313277"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688617" y="1905000"/>
            <a:ext cx="3313277"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88617" y="2743201"/>
            <a:ext cx="3313277"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42FAC481-5921-4DD9-9651-8EE577256D87}" type="datetimeFigureOut">
              <a:rPr lang="en-US" smtClean="0"/>
              <a:t>3/1/2018</a:t>
            </a:fld>
            <a:endParaRPr lang="en-US"/>
          </a:p>
        </p:txBody>
      </p:sp>
      <p:sp>
        <p:nvSpPr>
          <p:cNvPr id="9" name="Slide Number Placeholder 8"/>
          <p:cNvSpPr>
            <a:spLocks noGrp="1"/>
          </p:cNvSpPr>
          <p:nvPr>
            <p:ph type="sldNum" sz="quarter" idx="12"/>
          </p:nvPr>
        </p:nvSpPr>
        <p:spPr/>
        <p:txBody>
          <a:bodyPr/>
          <a:lstStyle/>
          <a:p>
            <a:fld id="{CFE460EB-B75A-490F-AD7A-9C07857E981C}" type="slidenum">
              <a:rPr lang="en-US" smtClean="0"/>
              <a:t>‹#›</a:t>
            </a:fld>
            <a:endParaRPr lang="en-US"/>
          </a:p>
        </p:txBody>
      </p:sp>
    </p:spTree>
    <p:extLst>
      <p:ext uri="{BB962C8B-B14F-4D97-AF65-F5344CB8AC3E}">
        <p14:creationId xmlns:p14="http://schemas.microsoft.com/office/powerpoint/2010/main" val="420841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endParaRPr lang="en-US"/>
          </a:p>
        </p:txBody>
      </p:sp>
      <p:sp>
        <p:nvSpPr>
          <p:cNvPr id="3" name="Date Placeholder 2"/>
          <p:cNvSpPr>
            <a:spLocks noGrp="1"/>
          </p:cNvSpPr>
          <p:nvPr>
            <p:ph type="dt" sz="half" idx="10"/>
          </p:nvPr>
        </p:nvSpPr>
        <p:spPr/>
        <p:txBody>
          <a:bodyPr/>
          <a:lstStyle/>
          <a:p>
            <a:fld id="{42FAC481-5921-4DD9-9651-8EE577256D87}" type="datetimeFigureOut">
              <a:rPr lang="en-US" smtClean="0"/>
              <a:t>3/1/2018</a:t>
            </a:fld>
            <a:endParaRPr lang="en-US"/>
          </a:p>
        </p:txBody>
      </p:sp>
      <p:sp>
        <p:nvSpPr>
          <p:cNvPr id="5" name="Slide Number Placeholder 4"/>
          <p:cNvSpPr>
            <a:spLocks noGrp="1"/>
          </p:cNvSpPr>
          <p:nvPr>
            <p:ph type="sldNum" sz="quarter" idx="12"/>
          </p:nvPr>
        </p:nvSpPr>
        <p:spPr/>
        <p:txBody>
          <a:bodyPr/>
          <a:lstStyle/>
          <a:p>
            <a:fld id="{CFE460EB-B75A-490F-AD7A-9C07857E981C}" type="slidenum">
              <a:rPr lang="en-US" smtClean="0"/>
              <a:t>‹#›</a:t>
            </a:fld>
            <a:endParaRPr lang="en-US"/>
          </a:p>
        </p:txBody>
      </p:sp>
    </p:spTree>
    <p:extLst>
      <p:ext uri="{BB962C8B-B14F-4D97-AF65-F5344CB8AC3E}">
        <p14:creationId xmlns:p14="http://schemas.microsoft.com/office/powerpoint/2010/main" val="162663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2" name="Date Placeholder 1"/>
          <p:cNvSpPr>
            <a:spLocks noGrp="1"/>
          </p:cNvSpPr>
          <p:nvPr>
            <p:ph type="dt" sz="half" idx="10"/>
          </p:nvPr>
        </p:nvSpPr>
        <p:spPr/>
        <p:txBody>
          <a:bodyPr/>
          <a:lstStyle/>
          <a:p>
            <a:fld id="{42FAC481-5921-4DD9-9651-8EE577256D87}" type="datetimeFigureOut">
              <a:rPr lang="en-US" smtClean="0"/>
              <a:t>3/1/2018</a:t>
            </a:fld>
            <a:endParaRPr lang="en-US"/>
          </a:p>
        </p:txBody>
      </p:sp>
      <p:sp>
        <p:nvSpPr>
          <p:cNvPr id="4" name="Slide Number Placeholder 3"/>
          <p:cNvSpPr>
            <a:spLocks noGrp="1"/>
          </p:cNvSpPr>
          <p:nvPr>
            <p:ph type="sldNum" sz="quarter" idx="12"/>
          </p:nvPr>
        </p:nvSpPr>
        <p:spPr/>
        <p:txBody>
          <a:bodyPr/>
          <a:lstStyle/>
          <a:p>
            <a:fld id="{CFE460EB-B75A-490F-AD7A-9C07857E981C}" type="slidenum">
              <a:rPr lang="en-US" smtClean="0"/>
              <a:t>‹#›</a:t>
            </a:fld>
            <a:endParaRPr lang="en-US"/>
          </a:p>
        </p:txBody>
      </p:sp>
    </p:spTree>
    <p:extLst>
      <p:ext uri="{BB962C8B-B14F-4D97-AF65-F5344CB8AC3E}">
        <p14:creationId xmlns:p14="http://schemas.microsoft.com/office/powerpoint/2010/main" val="360754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1910" y="1905000"/>
            <a:ext cx="2698158" cy="2667000"/>
          </a:xfrm>
        </p:spPr>
        <p:txBody>
          <a:bodyPr anchor="b">
            <a:noAutofit/>
          </a:bodyPr>
          <a:lstStyle>
            <a:lvl1pPr algn="l">
              <a:lnSpc>
                <a:spcPct val="90000"/>
              </a:lnSpc>
              <a:defRPr sz="3600" b="0" baseline="0">
                <a:solidFill>
                  <a:schemeClr val="tx1"/>
                </a:solidFill>
              </a:defRPr>
            </a:lvl1pPr>
          </a:lstStyle>
          <a:p>
            <a:r>
              <a:rPr lang="en-US"/>
              <a:t>Click to edit Master title style</a:t>
            </a:r>
            <a:endParaRPr/>
          </a:p>
        </p:txBody>
      </p:sp>
      <p:sp>
        <p:nvSpPr>
          <p:cNvPr id="4" name="Text Placeholder 3"/>
          <p:cNvSpPr>
            <a:spLocks noGrp="1"/>
          </p:cNvSpPr>
          <p:nvPr>
            <p:ph type="body" sz="half" idx="2"/>
          </p:nvPr>
        </p:nvSpPr>
        <p:spPr>
          <a:xfrm>
            <a:off x="799118" y="4648200"/>
            <a:ext cx="268674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Content Placeholder 2"/>
          <p:cNvSpPr>
            <a:spLocks noGrp="1"/>
          </p:cNvSpPr>
          <p:nvPr>
            <p:ph idx="1"/>
          </p:nvPr>
        </p:nvSpPr>
        <p:spPr>
          <a:xfrm>
            <a:off x="3714528" y="685800"/>
            <a:ext cx="4801850" cy="53340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lang="en-US"/>
          </a:p>
        </p:txBody>
      </p:sp>
      <p:sp>
        <p:nvSpPr>
          <p:cNvPr id="5" name="Date Placeholder 4"/>
          <p:cNvSpPr>
            <a:spLocks noGrp="1"/>
          </p:cNvSpPr>
          <p:nvPr>
            <p:ph type="dt" sz="half" idx="10"/>
          </p:nvPr>
        </p:nvSpPr>
        <p:spPr/>
        <p:txBody>
          <a:bodyPr/>
          <a:lstStyle/>
          <a:p>
            <a:fld id="{42FAC481-5921-4DD9-9651-8EE577256D87}" type="datetimeFigureOut">
              <a:rPr lang="en-US" smtClean="0"/>
              <a:t>3/1/2018</a:t>
            </a:fld>
            <a:endParaRPr lang="en-US"/>
          </a:p>
        </p:txBody>
      </p:sp>
      <p:sp>
        <p:nvSpPr>
          <p:cNvPr id="7" name="Slide Number Placeholder 6"/>
          <p:cNvSpPr>
            <a:spLocks noGrp="1"/>
          </p:cNvSpPr>
          <p:nvPr>
            <p:ph type="sldNum" sz="quarter" idx="12"/>
          </p:nvPr>
        </p:nvSpPr>
        <p:spPr/>
        <p:txBody>
          <a:bodyPr/>
          <a:lstStyle/>
          <a:p>
            <a:fld id="{CFE460EB-B75A-490F-AD7A-9C07857E981C}" type="slidenum">
              <a:rPr lang="en-US" smtClean="0"/>
              <a:t>‹#›</a:t>
            </a:fld>
            <a:endParaRPr lang="en-US"/>
          </a:p>
        </p:txBody>
      </p:sp>
    </p:spTree>
    <p:extLst>
      <p:ext uri="{BB962C8B-B14F-4D97-AF65-F5344CB8AC3E}">
        <p14:creationId xmlns:p14="http://schemas.microsoft.com/office/powerpoint/2010/main" val="254498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1910" y="1905000"/>
            <a:ext cx="2698158" cy="2667000"/>
          </a:xfrm>
        </p:spPr>
        <p:txBody>
          <a:bodyPr anchor="b">
            <a:normAutofit/>
          </a:bodyPr>
          <a:lstStyle>
            <a:lvl1pPr algn="l">
              <a:lnSpc>
                <a:spcPct val="90000"/>
              </a:lnSpc>
              <a:defRPr sz="3600" b="0" i="0" baseline="0">
                <a:solidFill>
                  <a:schemeClr val="tx1"/>
                </a:solidFill>
              </a:defRPr>
            </a:lvl1pPr>
          </a:lstStyle>
          <a:p>
            <a:r>
              <a:rPr lang="en-US"/>
              <a:t>Click to edit Master title style</a:t>
            </a:r>
            <a:endParaRPr/>
          </a:p>
        </p:txBody>
      </p:sp>
      <p:sp>
        <p:nvSpPr>
          <p:cNvPr id="4" name="Text Placeholder 3"/>
          <p:cNvSpPr>
            <a:spLocks noGrp="1"/>
          </p:cNvSpPr>
          <p:nvPr>
            <p:ph type="body" sz="half" idx="2"/>
          </p:nvPr>
        </p:nvSpPr>
        <p:spPr>
          <a:xfrm>
            <a:off x="799118" y="4648200"/>
            <a:ext cx="268674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3714528" y="685800"/>
            <a:ext cx="4801850" cy="5334000"/>
          </a:xfrm>
          <a:solidFill>
            <a:schemeClr val="bg2"/>
          </a:solidFill>
          <a:ln w="76200">
            <a:solidFill>
              <a:schemeClr val="tx1"/>
            </a:solidFill>
            <a:miter lim="800000"/>
          </a:ln>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6" name="Footer Placeholder 5"/>
          <p:cNvSpPr>
            <a:spLocks noGrp="1"/>
          </p:cNvSpPr>
          <p:nvPr>
            <p:ph type="ftr" sz="quarter" idx="11"/>
          </p:nvPr>
        </p:nvSpPr>
        <p:spPr/>
        <p:txBody>
          <a:bodyPr/>
          <a:lstStyle/>
          <a:p>
            <a:endParaRPr lang="en-US"/>
          </a:p>
        </p:txBody>
      </p:sp>
      <p:sp>
        <p:nvSpPr>
          <p:cNvPr id="5" name="Date Placeholder 4"/>
          <p:cNvSpPr>
            <a:spLocks noGrp="1"/>
          </p:cNvSpPr>
          <p:nvPr>
            <p:ph type="dt" sz="half" idx="10"/>
          </p:nvPr>
        </p:nvSpPr>
        <p:spPr/>
        <p:txBody>
          <a:bodyPr/>
          <a:lstStyle/>
          <a:p>
            <a:fld id="{42FAC481-5921-4DD9-9651-8EE577256D87}" type="datetimeFigureOut">
              <a:rPr lang="en-US" smtClean="0"/>
              <a:t>3/1/2018</a:t>
            </a:fld>
            <a:endParaRPr lang="en-US"/>
          </a:p>
        </p:txBody>
      </p:sp>
      <p:sp>
        <p:nvSpPr>
          <p:cNvPr id="7" name="Slide Number Placeholder 6"/>
          <p:cNvSpPr>
            <a:spLocks noGrp="1"/>
          </p:cNvSpPr>
          <p:nvPr>
            <p:ph type="sldNum" sz="quarter" idx="12"/>
          </p:nvPr>
        </p:nvSpPr>
        <p:spPr/>
        <p:txBody>
          <a:bodyPr/>
          <a:lstStyle/>
          <a:p>
            <a:fld id="{CFE460EB-B75A-490F-AD7A-9C07857E981C}" type="slidenum">
              <a:rPr lang="en-US" smtClean="0"/>
              <a:t>‹#›</a:t>
            </a:fld>
            <a:endParaRPr lang="en-US"/>
          </a:p>
        </p:txBody>
      </p:sp>
    </p:spTree>
    <p:extLst>
      <p:ext uri="{BB962C8B-B14F-4D97-AF65-F5344CB8AC3E}">
        <p14:creationId xmlns:p14="http://schemas.microsoft.com/office/powerpoint/2010/main" val="224917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2108" y="381000"/>
            <a:ext cx="6859787" cy="13716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142107" y="1904999"/>
            <a:ext cx="6852578" cy="41148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142107" y="6400800"/>
            <a:ext cx="4916180" cy="276228"/>
          </a:xfrm>
          <a:prstGeom prst="rect">
            <a:avLst/>
          </a:prstGeom>
        </p:spPr>
        <p:txBody>
          <a:bodyPr vert="horz" lIns="91440" tIns="45720" rIns="91440" bIns="45720" rtlCol="0" anchor="ctr"/>
          <a:lstStyle>
            <a:lvl1pPr algn="l">
              <a:defRPr sz="1100">
                <a:solidFill>
                  <a:schemeClr val="tx1">
                    <a:tint val="75000"/>
                  </a:schemeClr>
                </a:solidFill>
              </a:defRPr>
            </a:lvl1pPr>
          </a:lstStyle>
          <a:p>
            <a:endParaRPr lang="en-US"/>
          </a:p>
        </p:txBody>
      </p:sp>
      <p:sp>
        <p:nvSpPr>
          <p:cNvPr id="4" name="Date Placeholder 3"/>
          <p:cNvSpPr>
            <a:spLocks noGrp="1"/>
          </p:cNvSpPr>
          <p:nvPr>
            <p:ph type="dt" sz="half" idx="2"/>
          </p:nvPr>
        </p:nvSpPr>
        <p:spPr>
          <a:xfrm>
            <a:off x="6171424" y="6400800"/>
            <a:ext cx="1087325" cy="276228"/>
          </a:xfrm>
          <a:prstGeom prst="rect">
            <a:avLst/>
          </a:prstGeom>
        </p:spPr>
        <p:txBody>
          <a:bodyPr vert="horz" lIns="91440" tIns="45720" rIns="91440" bIns="45720" rtlCol="0" anchor="ctr"/>
          <a:lstStyle>
            <a:lvl1pPr algn="r">
              <a:defRPr sz="1100">
                <a:solidFill>
                  <a:schemeClr val="tx1">
                    <a:tint val="75000"/>
                  </a:schemeClr>
                </a:solidFill>
              </a:defRPr>
            </a:lvl1pPr>
          </a:lstStyle>
          <a:p>
            <a:fld id="{42FAC481-5921-4DD9-9651-8EE577256D87}" type="datetimeFigureOut">
              <a:rPr lang="en-US" smtClean="0"/>
              <a:t>3/1/2018</a:t>
            </a:fld>
            <a:endParaRPr lang="en-US"/>
          </a:p>
        </p:txBody>
      </p:sp>
      <p:sp>
        <p:nvSpPr>
          <p:cNvPr id="6" name="Slide Number Placeholder 5"/>
          <p:cNvSpPr>
            <a:spLocks noGrp="1"/>
          </p:cNvSpPr>
          <p:nvPr>
            <p:ph type="sldNum" sz="quarter" idx="4"/>
          </p:nvPr>
        </p:nvSpPr>
        <p:spPr>
          <a:xfrm>
            <a:off x="7373078" y="6400800"/>
            <a:ext cx="628815" cy="276228"/>
          </a:xfrm>
          <a:prstGeom prst="rect">
            <a:avLst/>
          </a:prstGeom>
        </p:spPr>
        <p:txBody>
          <a:bodyPr vert="horz" lIns="91440" tIns="45720" rIns="91440" bIns="45720" rtlCol="0" anchor="ctr"/>
          <a:lstStyle>
            <a:lvl1pPr algn="r">
              <a:defRPr sz="1100">
                <a:solidFill>
                  <a:schemeClr val="tx1">
                    <a:tint val="75000"/>
                  </a:schemeClr>
                </a:solidFill>
              </a:defRPr>
            </a:lvl1pPr>
          </a:lstStyle>
          <a:p>
            <a:fld id="{CFE460EB-B75A-490F-AD7A-9C07857E981C}" type="slidenum">
              <a:rPr lang="en-US" smtClean="0"/>
              <a:t>‹#›</a:t>
            </a:fld>
            <a:endParaRPr lang="en-US"/>
          </a:p>
        </p:txBody>
      </p:sp>
    </p:spTree>
    <p:extLst>
      <p:ext uri="{BB962C8B-B14F-4D97-AF65-F5344CB8AC3E}">
        <p14:creationId xmlns:p14="http://schemas.microsoft.com/office/powerpoint/2010/main" val="140305999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39" userDrawn="1">
          <p15:clr>
            <a:srgbClr val="F26B43"/>
          </p15:clr>
        </p15:guide>
        <p15:guide id="2"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2108" y="381000"/>
            <a:ext cx="6859787" cy="13716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142107" y="1904999"/>
            <a:ext cx="6852578" cy="41148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142107" y="6400800"/>
            <a:ext cx="4916180" cy="276228"/>
          </a:xfrm>
          <a:prstGeom prst="rect">
            <a:avLst/>
          </a:prstGeom>
        </p:spPr>
        <p:txBody>
          <a:bodyPr vert="horz" lIns="91440" tIns="45720" rIns="91440" bIns="45720" rtlCol="0" anchor="ctr"/>
          <a:lstStyle>
            <a:lvl1pPr algn="l">
              <a:defRPr sz="1100">
                <a:solidFill>
                  <a:schemeClr val="tx1">
                    <a:tint val="75000"/>
                  </a:schemeClr>
                </a:solidFill>
              </a:defRPr>
            </a:lvl1pPr>
          </a:lstStyle>
          <a:p>
            <a:endParaRPr lang="en-US">
              <a:solidFill>
                <a:prstClr val="white">
                  <a:tint val="75000"/>
                </a:prstClr>
              </a:solidFill>
            </a:endParaRPr>
          </a:p>
        </p:txBody>
      </p:sp>
      <p:sp>
        <p:nvSpPr>
          <p:cNvPr id="4" name="Date Placeholder 3"/>
          <p:cNvSpPr>
            <a:spLocks noGrp="1"/>
          </p:cNvSpPr>
          <p:nvPr>
            <p:ph type="dt" sz="half" idx="2"/>
          </p:nvPr>
        </p:nvSpPr>
        <p:spPr>
          <a:xfrm>
            <a:off x="6171424" y="6400800"/>
            <a:ext cx="1087325" cy="276228"/>
          </a:xfrm>
          <a:prstGeom prst="rect">
            <a:avLst/>
          </a:prstGeom>
        </p:spPr>
        <p:txBody>
          <a:bodyPr vert="horz" lIns="91440" tIns="45720" rIns="91440" bIns="45720" rtlCol="0" anchor="ctr"/>
          <a:lstStyle>
            <a:lvl1pPr algn="r">
              <a:defRPr sz="1100">
                <a:solidFill>
                  <a:schemeClr val="tx1">
                    <a:tint val="75000"/>
                  </a:schemeClr>
                </a:solidFill>
              </a:defRPr>
            </a:lvl1pPr>
          </a:lstStyle>
          <a:p>
            <a:fld id="{42FAC481-5921-4DD9-9651-8EE577256D87}" type="datetimeFigureOut">
              <a:rPr lang="en-US" smtClean="0">
                <a:solidFill>
                  <a:prstClr val="white">
                    <a:tint val="75000"/>
                  </a:prstClr>
                </a:solidFill>
              </a:rPr>
              <a:pPr/>
              <a:t>3/1/2018</a:t>
            </a:fld>
            <a:endParaRPr lang="en-US">
              <a:solidFill>
                <a:prstClr val="white">
                  <a:tint val="75000"/>
                </a:prstClr>
              </a:solidFill>
            </a:endParaRPr>
          </a:p>
        </p:txBody>
      </p:sp>
      <p:sp>
        <p:nvSpPr>
          <p:cNvPr id="6" name="Slide Number Placeholder 5"/>
          <p:cNvSpPr>
            <a:spLocks noGrp="1"/>
          </p:cNvSpPr>
          <p:nvPr>
            <p:ph type="sldNum" sz="quarter" idx="4"/>
          </p:nvPr>
        </p:nvSpPr>
        <p:spPr>
          <a:xfrm>
            <a:off x="7373078" y="6400800"/>
            <a:ext cx="628815" cy="276228"/>
          </a:xfrm>
          <a:prstGeom prst="rect">
            <a:avLst/>
          </a:prstGeom>
        </p:spPr>
        <p:txBody>
          <a:bodyPr vert="horz" lIns="91440" tIns="45720" rIns="91440" bIns="45720" rtlCol="0" anchor="ctr"/>
          <a:lstStyle>
            <a:lvl1pPr algn="r">
              <a:defRPr sz="1100">
                <a:solidFill>
                  <a:schemeClr val="tx1">
                    <a:tint val="75000"/>
                  </a:schemeClr>
                </a:solidFill>
              </a:defRPr>
            </a:lvl1pPr>
          </a:lstStyle>
          <a:p>
            <a:fld id="{CFE460EB-B75A-490F-AD7A-9C07857E981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86894591"/>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39"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73.jp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76.jpg"/><Relationship Id="rId4" Type="http://schemas.openxmlformats.org/officeDocument/2006/relationships/image" Target="../media/image75.jpeg"/></Relationships>
</file>

<file path=ppt/slides/_rels/slide4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78.jpg"/></Relationships>
</file>

<file path=ppt/slides/_rels/slide4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80.jpg"/></Relationships>
</file>

<file path=ppt/slides/_rels/slide4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85.png"/><Relationship Id="rId4" Type="http://schemas.openxmlformats.org/officeDocument/2006/relationships/image" Target="../media/image84.jpe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87.png"/></Relationships>
</file>

<file path=ppt/slides/_rels/slide51.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2ahUKEwjg-obN7bXZAhVBvFMKHfKaCOMQjRx6BAgAEAY&amp;url=http://ru.memegenerator.net/instance/45477787/fat-black-woman-why-did-the-chicken-cross-the-road-cause-i-chased-it-with-my-deep-fryer&amp;psig=AOvVaw0Sy_QjLBT3RorFGJKDgJgX&amp;ust=1519262853411652"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88.jpeg"/></Relationships>
</file>

<file path=ppt/slides/_rels/slide5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90.jpeg"/></Relationships>
</file>

<file path=ppt/slides/_rels/slide53.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93.png"/></Relationships>
</file>

<file path=ppt/slides/_rels/slide55.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95.jpg"/></Relationships>
</file>

<file path=ppt/slides/_rels/slide56.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98.png"/></Relationships>
</file>

<file path=ppt/slides/_rels/slide58.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100.png"/></Relationships>
</file>

<file path=ppt/slides/_rels/slide59.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10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100.png"/></Relationships>
</file>

<file path=ppt/slides/_rels/slide61.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100.png"/></Relationships>
</file>

<file path=ppt/slides/_rels/slide62.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108.png"/><Relationship Id="rId4" Type="http://schemas.openxmlformats.org/officeDocument/2006/relationships/image" Target="../media/image81.png"/></Relationships>
</file>

<file path=ppt/slides/_rels/slide6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6104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2"/>
          <p:cNvSpPr txBox="1">
            <a:spLocks/>
          </p:cNvSpPr>
          <p:nvPr/>
        </p:nvSpPr>
        <p:spPr>
          <a:xfrm>
            <a:off x="641230" y="6248400"/>
            <a:ext cx="8162928" cy="457319"/>
          </a:xfrm>
          <a:prstGeom prst="rect">
            <a:avLst/>
          </a:prstGeom>
        </p:spPr>
        <p:txBody>
          <a:bodyPr vert="horz" lIns="91440" tIns="45720" rIns="91440" bIns="45720" rtlCol="0" anchor="b">
            <a:normAutofit fontScale="97500"/>
          </a:bodyPr>
          <a:lstStyle>
            <a:lvl1pPr algn="l" defTabSz="685983" rtl="0" eaLnBrk="1" latinLnBrk="0" hangingPunct="1">
              <a:lnSpc>
                <a:spcPct val="90000"/>
              </a:lnSpc>
              <a:spcBef>
                <a:spcPct val="0"/>
              </a:spcBef>
              <a:buNone/>
              <a:defRPr sz="2701" kern="1200" spc="75" baseline="0">
                <a:solidFill>
                  <a:schemeClr val="tx1"/>
                </a:solidFill>
                <a:latin typeface="+mj-lt"/>
                <a:ea typeface="+mj-ea"/>
                <a:cs typeface="+mj-cs"/>
              </a:defRPr>
            </a:lvl1pPr>
          </a:lstStyle>
          <a:p>
            <a:pPr algn="ctr"/>
            <a:r>
              <a:rPr lang="en-US" dirty="0">
                <a:solidFill>
                  <a:prstClr val="white"/>
                </a:solidFill>
              </a:rPr>
              <a:t>Rembrandt Painting of Belshazzar’s Feast (1635)</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043" y="990600"/>
            <a:ext cx="8691290" cy="5191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itle 12"/>
          <p:cNvSpPr>
            <a:spLocks noGrp="1"/>
          </p:cNvSpPr>
          <p:nvPr>
            <p:ph type="title"/>
          </p:nvPr>
        </p:nvSpPr>
        <p:spPr>
          <a:xfrm>
            <a:off x="79612" y="152400"/>
            <a:ext cx="8988188" cy="838319"/>
          </a:xfrm>
        </p:spPr>
        <p:txBody>
          <a:bodyPr>
            <a:noAutofit/>
          </a:bodyPr>
          <a:lstStyle/>
          <a:p>
            <a:pPr algn="ctr"/>
            <a:r>
              <a:rPr lang="en-US" sz="2800" dirty="0"/>
              <a:t>King Belshazzar (553 BC) “…whiles he tasted the wine, commanded to bring the golden and silver vessels”</a:t>
            </a:r>
          </a:p>
        </p:txBody>
      </p:sp>
    </p:spTree>
    <p:extLst>
      <p:ext uri="{BB962C8B-B14F-4D97-AF65-F5344CB8AC3E}">
        <p14:creationId xmlns:p14="http://schemas.microsoft.com/office/powerpoint/2010/main" val="3212039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24993" y="457200"/>
            <a:ext cx="5119007" cy="5324535"/>
          </a:xfrm>
          <a:prstGeom prst="rect">
            <a:avLst/>
          </a:prstGeom>
          <a:noFill/>
        </p:spPr>
        <p:txBody>
          <a:bodyPr wrap="square" rtlCol="0">
            <a:spAutoFit/>
          </a:bodyPr>
          <a:lstStyle/>
          <a:p>
            <a:r>
              <a:rPr lang="en-US" sz="2000" dirty="0"/>
              <a:t>“Noah survived one flood, only to be the source of another; a flood that for its disastrous results and heartrending consequences has outrivaled the flood of his preserver.  </a:t>
            </a:r>
          </a:p>
          <a:p>
            <a:endParaRPr lang="en-US" sz="2000" dirty="0"/>
          </a:p>
          <a:p>
            <a:r>
              <a:rPr lang="en-US" sz="2000" dirty="0"/>
              <a:t>For the sparkling, crimson fluid from Noah's wine press has been the cause of misery for millions of helpless, struggling, pitiful human objects, carrying them on and on to an ocean of woe—to a deep, dark sea of oblivion.</a:t>
            </a:r>
          </a:p>
          <a:p>
            <a:endParaRPr lang="en-US" sz="2000" dirty="0"/>
          </a:p>
          <a:p>
            <a:r>
              <a:rPr lang="en-US" sz="2000" dirty="0"/>
              <a:t>Today the world is drenched from the accursed stream.  In every land the juice of his press is drank.”</a:t>
            </a:r>
          </a:p>
          <a:p>
            <a:endParaRPr lang="en-US" sz="2000" dirty="0"/>
          </a:p>
          <a:p>
            <a:r>
              <a:rPr lang="en-US" sz="2000" dirty="0"/>
              <a:t>		</a:t>
            </a:r>
            <a:r>
              <a:rPr lang="en-US" sz="2000" b="1" dirty="0"/>
              <a:t>--DR. UNKARD - 1889</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2" y="457200"/>
            <a:ext cx="3971922" cy="5991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4109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916187" y="304681"/>
            <a:ext cx="7618214" cy="762119"/>
          </a:xfrm>
        </p:spPr>
        <p:txBody>
          <a:bodyPr>
            <a:normAutofit fontScale="90000"/>
          </a:bodyPr>
          <a:lstStyle/>
          <a:p>
            <a:pPr algn="ctr"/>
            <a:r>
              <a:rPr lang="en-US" dirty="0"/>
              <a:t>Drinking Alcohol  - Down a Pathway of Pain</a:t>
            </a:r>
          </a:p>
        </p:txBody>
      </p:sp>
      <p:sp>
        <p:nvSpPr>
          <p:cNvPr id="3" name="TextBox 2">
            <a:extLst>
              <a:ext uri="{FF2B5EF4-FFF2-40B4-BE49-F238E27FC236}">
                <a16:creationId xmlns:a16="http://schemas.microsoft.com/office/drawing/2014/main" xmlns="" id="{0100DE75-A3C9-4BDD-854C-DF471534C55A}"/>
              </a:ext>
            </a:extLst>
          </p:cNvPr>
          <p:cNvSpPr txBox="1"/>
          <p:nvPr/>
        </p:nvSpPr>
        <p:spPr>
          <a:xfrm>
            <a:off x="73572" y="1166842"/>
            <a:ext cx="3657600" cy="4524315"/>
          </a:xfrm>
          <a:prstGeom prst="rect">
            <a:avLst/>
          </a:prstGeom>
          <a:noFill/>
        </p:spPr>
        <p:txBody>
          <a:bodyPr wrap="square" rtlCol="0">
            <a:spAutoFit/>
          </a:bodyPr>
          <a:lstStyle/>
          <a:p>
            <a:endParaRPr lang="en-US" sz="2400" dirty="0">
              <a:latin typeface="Georgia" panose="02040502050405020303" pitchFamily="18" charset="0"/>
            </a:endParaRPr>
          </a:p>
          <a:p>
            <a:pPr marL="342900" indent="-342900">
              <a:buAutoNum type="arabicPeriod"/>
            </a:pPr>
            <a:r>
              <a:rPr lang="en-US" sz="2400" dirty="0">
                <a:latin typeface="Georgia" panose="02040502050405020303" pitchFamily="18" charset="0"/>
              </a:rPr>
              <a:t>Swallowed through the mouth.</a:t>
            </a:r>
          </a:p>
          <a:p>
            <a:endParaRPr lang="en-US" sz="2400" dirty="0">
              <a:latin typeface="Georgia" panose="02040502050405020303" pitchFamily="18" charset="0"/>
            </a:endParaRPr>
          </a:p>
          <a:p>
            <a:r>
              <a:rPr lang="en-US" sz="2400" dirty="0">
                <a:solidFill>
                  <a:srgbClr val="FFFF00"/>
                </a:solidFill>
                <a:latin typeface="Georgia" panose="02040502050405020303" pitchFamily="18" charset="0"/>
              </a:rPr>
              <a:t>--</a:t>
            </a:r>
            <a:r>
              <a:rPr lang="en-US" sz="2400" dirty="0">
                <a:latin typeface="Georgia" panose="02040502050405020303" pitchFamily="18" charset="0"/>
              </a:rPr>
              <a:t>Daily drinking doubles your risk of head and neck cancers</a:t>
            </a:r>
          </a:p>
          <a:p>
            <a:endParaRPr lang="en-US" sz="2400" dirty="0">
              <a:latin typeface="Georgia" panose="02040502050405020303" pitchFamily="18" charset="0"/>
            </a:endParaRPr>
          </a:p>
          <a:p>
            <a:r>
              <a:rPr lang="en-US" sz="2400" dirty="0">
                <a:latin typeface="Georgia" panose="02040502050405020303" pitchFamily="18" charset="0"/>
              </a:rPr>
              <a:t>2.  A small amount is absorbed through the stomach wall, most is absorbed by intestines</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1420" y="1272540"/>
            <a:ext cx="5219700" cy="260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4072890"/>
            <a:ext cx="5113020" cy="2556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525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100DE75-A3C9-4BDD-854C-DF471534C55A}"/>
              </a:ext>
            </a:extLst>
          </p:cNvPr>
          <p:cNvSpPr txBox="1"/>
          <p:nvPr/>
        </p:nvSpPr>
        <p:spPr>
          <a:xfrm>
            <a:off x="76200" y="1143000"/>
            <a:ext cx="3962400" cy="5262979"/>
          </a:xfrm>
          <a:prstGeom prst="rect">
            <a:avLst/>
          </a:prstGeom>
          <a:noFill/>
        </p:spPr>
        <p:txBody>
          <a:bodyPr wrap="square" rtlCol="0">
            <a:spAutoFit/>
          </a:bodyPr>
          <a:lstStyle/>
          <a:p>
            <a:r>
              <a:rPr lang="en-US" sz="2400" dirty="0">
                <a:latin typeface="Georgia" panose="02040502050405020303" pitchFamily="18" charset="0"/>
              </a:rPr>
              <a:t>3.  The blood carries the alcohol and its effects to the rest of the body. Frequent drinking makes the blood gets ‘thicker’ and clots form.</a:t>
            </a:r>
          </a:p>
          <a:p>
            <a:endParaRPr lang="en-US" sz="2400" dirty="0">
              <a:latin typeface="Georgia" panose="02040502050405020303" pitchFamily="18" charset="0"/>
            </a:endParaRPr>
          </a:p>
          <a:p>
            <a:endParaRPr lang="en-US" sz="2400" dirty="0">
              <a:latin typeface="Georgia" panose="02040502050405020303" pitchFamily="18" charset="0"/>
            </a:endParaRPr>
          </a:p>
          <a:p>
            <a:r>
              <a:rPr lang="en-US" sz="2400" dirty="0">
                <a:latin typeface="Georgia" panose="02040502050405020303" pitchFamily="18" charset="0"/>
              </a:rPr>
              <a:t>4. The heart beats faster and out of rhythm.  Blood vessels open up bringing blood closer to skin.  This allows heat to escape more quickly</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3810000"/>
            <a:ext cx="4876800"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3360" y="1066800"/>
            <a:ext cx="4876800"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12"/>
          <p:cNvSpPr>
            <a:spLocks noGrp="1"/>
          </p:cNvSpPr>
          <p:nvPr>
            <p:ph type="title"/>
          </p:nvPr>
        </p:nvSpPr>
        <p:spPr>
          <a:xfrm>
            <a:off x="916187" y="304681"/>
            <a:ext cx="7618214" cy="762119"/>
          </a:xfrm>
        </p:spPr>
        <p:txBody>
          <a:bodyPr>
            <a:normAutofit fontScale="90000"/>
          </a:bodyPr>
          <a:lstStyle/>
          <a:p>
            <a:pPr algn="ctr"/>
            <a:r>
              <a:rPr lang="en-US" dirty="0"/>
              <a:t>Drinking Alcohol  - Down a Pathway of Pain</a:t>
            </a:r>
          </a:p>
        </p:txBody>
      </p:sp>
    </p:spTree>
    <p:extLst>
      <p:ext uri="{BB962C8B-B14F-4D97-AF65-F5344CB8AC3E}">
        <p14:creationId xmlns:p14="http://schemas.microsoft.com/office/powerpoint/2010/main" val="1956053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8710F4F6-A6CC-4ACA-B2B2-CC5957B01808}"/>
              </a:ext>
            </a:extLst>
          </p:cNvPr>
          <p:cNvSpPr txBox="1"/>
          <p:nvPr/>
        </p:nvSpPr>
        <p:spPr>
          <a:xfrm>
            <a:off x="7620" y="990600"/>
            <a:ext cx="3970020" cy="4893647"/>
          </a:xfrm>
          <a:prstGeom prst="rect">
            <a:avLst/>
          </a:prstGeom>
          <a:noFill/>
        </p:spPr>
        <p:txBody>
          <a:bodyPr wrap="square" rtlCol="0">
            <a:spAutoFit/>
          </a:bodyPr>
          <a:lstStyle/>
          <a:p>
            <a:r>
              <a:rPr lang="en-US" sz="2400" dirty="0">
                <a:latin typeface="Georgia" panose="02040502050405020303" pitchFamily="18" charset="0"/>
              </a:rPr>
              <a:t>5.  The liver is where the alcohol is detoxified.  This means the liver turns it into water, carbon dioxide, and energy.  The speed at which it does this is 15 mL per hour in a typical adult.</a:t>
            </a:r>
          </a:p>
          <a:p>
            <a:endParaRPr lang="en-US" sz="2400" dirty="0">
              <a:latin typeface="Georgia" panose="02040502050405020303" pitchFamily="18" charset="0"/>
            </a:endParaRPr>
          </a:p>
          <a:p>
            <a:r>
              <a:rPr lang="en-US" sz="2400" dirty="0">
                <a:latin typeface="Georgia" panose="02040502050405020303" pitchFamily="18" charset="0"/>
              </a:rPr>
              <a:t>6.  The brain is slowed down or ‘depressed’ by the alcohol.  This affects vision, hearing, speech, fine motor skills, and concentration.</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914519"/>
            <a:ext cx="5029200"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810000"/>
            <a:ext cx="5181600"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2"/>
          <p:cNvSpPr txBox="1">
            <a:spLocks/>
          </p:cNvSpPr>
          <p:nvPr/>
        </p:nvSpPr>
        <p:spPr>
          <a:xfrm>
            <a:off x="900947" y="228600"/>
            <a:ext cx="7618214" cy="609600"/>
          </a:xfrm>
          <a:prstGeom prst="rect">
            <a:avLst/>
          </a:prstGeom>
        </p:spPr>
        <p:txBody>
          <a:bodyPr>
            <a:normAutofit/>
          </a:bodyPr>
          <a:lstStyle>
            <a:lvl1pPr algn="l" defTabSz="685983" rtl="0" eaLnBrk="1" latinLnBrk="0" hangingPunct="1">
              <a:lnSpc>
                <a:spcPct val="90000"/>
              </a:lnSpc>
              <a:spcBef>
                <a:spcPct val="0"/>
              </a:spcBef>
              <a:buNone/>
              <a:defRPr sz="2701" kern="1200" spc="75" baseline="0">
                <a:solidFill>
                  <a:schemeClr val="tx1"/>
                </a:solidFill>
                <a:latin typeface="+mj-lt"/>
                <a:ea typeface="+mj-ea"/>
                <a:cs typeface="+mj-cs"/>
              </a:defRPr>
            </a:lvl1pPr>
          </a:lstStyle>
          <a:p>
            <a:pPr algn="ctr"/>
            <a:r>
              <a:rPr lang="en-US" dirty="0"/>
              <a:t>Drinking Alcohol  - Down a Pathway of Pain</a:t>
            </a:r>
          </a:p>
        </p:txBody>
      </p:sp>
    </p:spTree>
    <p:extLst>
      <p:ext uri="{BB962C8B-B14F-4D97-AF65-F5344CB8AC3E}">
        <p14:creationId xmlns:p14="http://schemas.microsoft.com/office/powerpoint/2010/main" val="2497803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710F4F6-A6CC-4ACA-B2B2-CC5957B01808}"/>
              </a:ext>
            </a:extLst>
          </p:cNvPr>
          <p:cNvSpPr txBox="1"/>
          <p:nvPr/>
        </p:nvSpPr>
        <p:spPr>
          <a:xfrm>
            <a:off x="68580" y="1143000"/>
            <a:ext cx="3817620" cy="5262979"/>
          </a:xfrm>
          <a:prstGeom prst="rect">
            <a:avLst/>
          </a:prstGeom>
          <a:noFill/>
        </p:spPr>
        <p:txBody>
          <a:bodyPr wrap="square" rtlCol="0">
            <a:spAutoFit/>
          </a:bodyPr>
          <a:lstStyle/>
          <a:p>
            <a:r>
              <a:rPr lang="en-US" sz="2400" dirty="0">
                <a:latin typeface="Georgia" panose="02040502050405020303" pitchFamily="18" charset="0"/>
              </a:rPr>
              <a:t>7.  The pancreas becomes inflamed.   This leads to scarring and chronic loss of insulin and digesting enzymes.</a:t>
            </a:r>
          </a:p>
          <a:p>
            <a:pPr marL="457200" indent="-457200">
              <a:buAutoNum type="arabicPeriod" startAt="5"/>
            </a:pPr>
            <a:endParaRPr lang="en-US" sz="2400" dirty="0">
              <a:latin typeface="Georgia" panose="02040502050405020303" pitchFamily="18" charset="0"/>
            </a:endParaRPr>
          </a:p>
          <a:p>
            <a:pPr marL="457200" indent="-457200">
              <a:buAutoNum type="arabicPeriod" startAt="5"/>
            </a:pPr>
            <a:endParaRPr lang="en-US" sz="2400" dirty="0">
              <a:latin typeface="Georgia" panose="02040502050405020303" pitchFamily="18" charset="0"/>
            </a:endParaRPr>
          </a:p>
          <a:p>
            <a:pPr marL="457200" indent="-457200">
              <a:buAutoNum type="arabicPeriod" startAt="5"/>
            </a:pPr>
            <a:endParaRPr lang="en-US" sz="2400" dirty="0">
              <a:latin typeface="Georgia" panose="02040502050405020303" pitchFamily="18" charset="0"/>
            </a:endParaRPr>
          </a:p>
          <a:p>
            <a:r>
              <a:rPr lang="en-US" sz="2400" dirty="0">
                <a:latin typeface="Georgia" panose="02040502050405020303" pitchFamily="18" charset="0"/>
              </a:rPr>
              <a:t>8. Alcohol promotes more urine flow.  The bladder lining gets inflamed and swollen.  This can cause blockage of urine flow and kidney failure.</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1420" y="1219200"/>
            <a:ext cx="5181600"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3891379"/>
            <a:ext cx="5029200"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2"/>
          <p:cNvSpPr txBox="1">
            <a:spLocks/>
          </p:cNvSpPr>
          <p:nvPr/>
        </p:nvSpPr>
        <p:spPr>
          <a:xfrm>
            <a:off x="916187" y="304800"/>
            <a:ext cx="7618214" cy="685800"/>
          </a:xfrm>
          <a:prstGeom prst="rect">
            <a:avLst/>
          </a:prstGeom>
        </p:spPr>
        <p:txBody>
          <a:bodyPr>
            <a:normAutofit/>
          </a:bodyPr>
          <a:lstStyle>
            <a:lvl1pPr algn="l" defTabSz="685983" rtl="0" eaLnBrk="1" latinLnBrk="0" hangingPunct="1">
              <a:lnSpc>
                <a:spcPct val="90000"/>
              </a:lnSpc>
              <a:spcBef>
                <a:spcPct val="0"/>
              </a:spcBef>
              <a:buNone/>
              <a:defRPr sz="2701" kern="1200" spc="75" baseline="0">
                <a:solidFill>
                  <a:schemeClr val="tx1"/>
                </a:solidFill>
                <a:latin typeface="+mj-lt"/>
                <a:ea typeface="+mj-ea"/>
                <a:cs typeface="+mj-cs"/>
              </a:defRPr>
            </a:lvl1pPr>
          </a:lstStyle>
          <a:p>
            <a:pPr algn="ctr"/>
            <a:r>
              <a:rPr lang="en-US" dirty="0"/>
              <a:t>Drinking Alcohol  - Down a Pathway of Pain</a:t>
            </a:r>
          </a:p>
        </p:txBody>
      </p:sp>
    </p:spTree>
    <p:extLst>
      <p:ext uri="{BB962C8B-B14F-4D97-AF65-F5344CB8AC3E}">
        <p14:creationId xmlns:p14="http://schemas.microsoft.com/office/powerpoint/2010/main" val="3665750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2755" y="0"/>
            <a:ext cx="4007690" cy="1927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2953" t="14972" r="68224" b="19941"/>
          <a:stretch/>
        </p:blipFill>
        <p:spPr bwMode="auto">
          <a:xfrm>
            <a:off x="1706338" y="0"/>
            <a:ext cx="2226124" cy="4661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7" y="0"/>
            <a:ext cx="19812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11457"/>
          <a:stretch/>
        </p:blipFill>
        <p:spPr bwMode="auto">
          <a:xfrm>
            <a:off x="3932462" y="0"/>
            <a:ext cx="2124075" cy="840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t="14285"/>
          <a:stretch/>
        </p:blipFill>
        <p:spPr bwMode="auto">
          <a:xfrm>
            <a:off x="3932462" y="911679"/>
            <a:ext cx="2124075" cy="1020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Arrow Connector 12"/>
          <p:cNvCxnSpPr/>
          <p:nvPr/>
        </p:nvCxnSpPr>
        <p:spPr>
          <a:xfrm flipH="1">
            <a:off x="3505200" y="228600"/>
            <a:ext cx="427262" cy="340179"/>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615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489982"/>
            <a:ext cx="192405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3248692"/>
            <a:ext cx="1724025" cy="140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4"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62400" y="2176462"/>
            <a:ext cx="1597481" cy="186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5"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65119" y="3962400"/>
            <a:ext cx="1597481" cy="125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5" name="Straight Arrow Connector 34"/>
          <p:cNvCxnSpPr/>
          <p:nvPr/>
        </p:nvCxnSpPr>
        <p:spPr>
          <a:xfrm flipH="1">
            <a:off x="3048000" y="1094014"/>
            <a:ext cx="917118" cy="353786"/>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1828800" y="911679"/>
            <a:ext cx="1295400" cy="688522"/>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flipV="1">
            <a:off x="2895600" y="2743200"/>
            <a:ext cx="1036862" cy="144780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flipV="1">
            <a:off x="2971800" y="1998209"/>
            <a:ext cx="996351" cy="356802"/>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1724024" y="2590800"/>
            <a:ext cx="942976" cy="815068"/>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1989367" y="304800"/>
            <a:ext cx="677633" cy="149679"/>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xmlns="" id="{8710F4F6-A6CC-4ACA-B2B2-CC5957B01808}"/>
              </a:ext>
            </a:extLst>
          </p:cNvPr>
          <p:cNvSpPr txBox="1"/>
          <p:nvPr/>
        </p:nvSpPr>
        <p:spPr>
          <a:xfrm>
            <a:off x="3506559" y="5486400"/>
            <a:ext cx="5544367" cy="461665"/>
          </a:xfrm>
          <a:prstGeom prst="rect">
            <a:avLst/>
          </a:prstGeom>
          <a:noFill/>
        </p:spPr>
        <p:txBody>
          <a:bodyPr wrap="square" rtlCol="0">
            <a:spAutoFit/>
          </a:bodyPr>
          <a:lstStyle/>
          <a:p>
            <a:r>
              <a:rPr lang="en-US" sz="2400" dirty="0">
                <a:latin typeface="Georgia" panose="02040502050405020303" pitchFamily="18" charset="0"/>
              </a:rPr>
              <a:t>The effects of alcohol begin gradually…</a:t>
            </a:r>
          </a:p>
        </p:txBody>
      </p:sp>
      <p:pic>
        <p:nvPicPr>
          <p:cNvPr id="3074"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r="7498"/>
          <a:stretch/>
        </p:blipFill>
        <p:spPr bwMode="auto">
          <a:xfrm>
            <a:off x="5559881" y="1983240"/>
            <a:ext cx="3584119" cy="2472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1887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916187" y="152400"/>
            <a:ext cx="7618214" cy="685800"/>
          </a:xfrm>
          <a:prstGeom prst="rect">
            <a:avLst/>
          </a:prstGeom>
        </p:spPr>
        <p:txBody>
          <a:bodyPr>
            <a:normAutofit/>
          </a:bodyPr>
          <a:lstStyle>
            <a:lvl1pPr algn="l" defTabSz="685983" rtl="0" eaLnBrk="1" latinLnBrk="0" hangingPunct="1">
              <a:lnSpc>
                <a:spcPct val="90000"/>
              </a:lnSpc>
              <a:spcBef>
                <a:spcPct val="0"/>
              </a:spcBef>
              <a:buNone/>
              <a:defRPr sz="2701" kern="1200" spc="75" baseline="0">
                <a:solidFill>
                  <a:schemeClr val="tx1"/>
                </a:solidFill>
                <a:latin typeface="+mj-lt"/>
                <a:ea typeface="+mj-ea"/>
                <a:cs typeface="+mj-cs"/>
              </a:defRPr>
            </a:lvl1pPr>
          </a:lstStyle>
          <a:p>
            <a:pPr algn="ctr"/>
            <a:r>
              <a:rPr lang="en-US" dirty="0">
                <a:solidFill>
                  <a:prstClr val="white"/>
                </a:solidFill>
              </a:rPr>
              <a:t>Drinking Alcohol  - Down a Pathway of Pain</a:t>
            </a:r>
          </a:p>
        </p:txBody>
      </p:sp>
      <p:sp>
        <p:nvSpPr>
          <p:cNvPr id="6" name="TextBox 5">
            <a:extLst>
              <a:ext uri="{FF2B5EF4-FFF2-40B4-BE49-F238E27FC236}">
                <a16:creationId xmlns:a16="http://schemas.microsoft.com/office/drawing/2014/main" xmlns="" id="{8710F4F6-A6CC-4ACA-B2B2-CC5957B01808}"/>
              </a:ext>
            </a:extLst>
          </p:cNvPr>
          <p:cNvSpPr txBox="1"/>
          <p:nvPr/>
        </p:nvSpPr>
        <p:spPr>
          <a:xfrm>
            <a:off x="2027270" y="3276600"/>
            <a:ext cx="5396048" cy="2308324"/>
          </a:xfrm>
          <a:prstGeom prst="rect">
            <a:avLst/>
          </a:prstGeom>
          <a:noFill/>
        </p:spPr>
        <p:txBody>
          <a:bodyPr wrap="square" rtlCol="0">
            <a:spAutoFit/>
          </a:bodyPr>
          <a:lstStyle/>
          <a:p>
            <a:r>
              <a:rPr lang="en-US" sz="2400" dirty="0">
                <a:solidFill>
                  <a:prstClr val="white"/>
                </a:solidFill>
                <a:latin typeface="Georgia" panose="02040502050405020303" pitchFamily="18" charset="0"/>
              </a:rPr>
              <a:t>Meet John, 68 years old, my patient of 15 years.  His body has become a personal teaching tool for the horrible effects of alcohol.</a:t>
            </a:r>
          </a:p>
          <a:p>
            <a:endParaRPr lang="en-US" sz="2400" dirty="0">
              <a:solidFill>
                <a:prstClr val="white"/>
              </a:solidFill>
              <a:latin typeface="Georgia" panose="02040502050405020303" pitchFamily="18" charset="0"/>
            </a:endParaRPr>
          </a:p>
          <a:p>
            <a:endParaRPr lang="en-US" sz="2400" dirty="0">
              <a:solidFill>
                <a:prstClr val="white"/>
              </a:solidFill>
              <a:latin typeface="Georgia" panose="02040502050405020303" pitchFamily="18" charset="0"/>
            </a:endParaRP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7113"/>
          <a:stretch/>
        </p:blipFill>
        <p:spPr bwMode="auto">
          <a:xfrm>
            <a:off x="1196340" y="741552"/>
            <a:ext cx="6728460" cy="2001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3920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t="7946" r="1075"/>
          <a:stretch/>
        </p:blipFill>
        <p:spPr bwMode="auto">
          <a:xfrm>
            <a:off x="1524000" y="800146"/>
            <a:ext cx="5257800" cy="3619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2"/>
          <p:cNvSpPr txBox="1">
            <a:spLocks/>
          </p:cNvSpPr>
          <p:nvPr/>
        </p:nvSpPr>
        <p:spPr>
          <a:xfrm>
            <a:off x="916187" y="304800"/>
            <a:ext cx="7618214" cy="685800"/>
          </a:xfrm>
          <a:prstGeom prst="rect">
            <a:avLst/>
          </a:prstGeom>
        </p:spPr>
        <p:txBody>
          <a:bodyPr>
            <a:normAutofit/>
          </a:bodyPr>
          <a:lstStyle>
            <a:lvl1pPr algn="l" defTabSz="685983" rtl="0" eaLnBrk="1" latinLnBrk="0" hangingPunct="1">
              <a:lnSpc>
                <a:spcPct val="90000"/>
              </a:lnSpc>
              <a:spcBef>
                <a:spcPct val="0"/>
              </a:spcBef>
              <a:buNone/>
              <a:defRPr sz="2701" kern="1200" spc="75" baseline="0">
                <a:solidFill>
                  <a:schemeClr val="tx1"/>
                </a:solidFill>
                <a:latin typeface="+mj-lt"/>
                <a:ea typeface="+mj-ea"/>
                <a:cs typeface="+mj-cs"/>
              </a:defRPr>
            </a:lvl1pPr>
          </a:lstStyle>
          <a:p>
            <a:pPr algn="ctr"/>
            <a:r>
              <a:rPr lang="en-US" dirty="0"/>
              <a:t>Drinking Alcohol  - Down a Pathway of Pain</a:t>
            </a:r>
          </a:p>
        </p:txBody>
      </p:sp>
      <p:sp>
        <p:nvSpPr>
          <p:cNvPr id="6" name="TextBox 5">
            <a:extLst>
              <a:ext uri="{FF2B5EF4-FFF2-40B4-BE49-F238E27FC236}">
                <a16:creationId xmlns:a16="http://schemas.microsoft.com/office/drawing/2014/main" xmlns="" id="{8710F4F6-A6CC-4ACA-B2B2-CC5957B01808}"/>
              </a:ext>
            </a:extLst>
          </p:cNvPr>
          <p:cNvSpPr txBox="1"/>
          <p:nvPr/>
        </p:nvSpPr>
        <p:spPr>
          <a:xfrm>
            <a:off x="60960" y="4419600"/>
            <a:ext cx="8999220" cy="2308324"/>
          </a:xfrm>
          <a:prstGeom prst="rect">
            <a:avLst/>
          </a:prstGeom>
          <a:noFill/>
        </p:spPr>
        <p:txBody>
          <a:bodyPr wrap="square" rtlCol="0">
            <a:spAutoFit/>
          </a:bodyPr>
          <a:lstStyle/>
          <a:p>
            <a:r>
              <a:rPr lang="en-US" sz="2400" dirty="0">
                <a:latin typeface="Georgia" panose="02040502050405020303" pitchFamily="18" charset="0"/>
              </a:rPr>
              <a:t>Even moderate drinking builds up plaque on your teeth.  Plaque is a thin film that leads to cavities and gum disease</a:t>
            </a:r>
          </a:p>
          <a:p>
            <a:endParaRPr lang="en-US" sz="2400" dirty="0">
              <a:latin typeface="Georgia" panose="02040502050405020303" pitchFamily="18" charset="0"/>
            </a:endParaRPr>
          </a:p>
          <a:p>
            <a:r>
              <a:rPr lang="en-US" sz="2400" dirty="0">
                <a:latin typeface="Georgia" panose="02040502050405020303" pitchFamily="18" charset="0"/>
              </a:rPr>
              <a:t>Alcohol beverages leave stains on the teeth.  Colored wines and mixed drinks with dark sodas lead to permanent staining.</a:t>
            </a:r>
          </a:p>
          <a:p>
            <a:endParaRPr lang="en-US" sz="2400" dirty="0">
              <a:latin typeface="Georgia" panose="02040502050405020303" pitchFamily="18" charset="0"/>
            </a:endParaRPr>
          </a:p>
        </p:txBody>
      </p:sp>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2982" t="6010"/>
          <a:stretch/>
        </p:blipFill>
        <p:spPr bwMode="auto">
          <a:xfrm>
            <a:off x="4373880" y="800146"/>
            <a:ext cx="2941320" cy="3543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7653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fade">
                                      <p:cBhvr>
                                        <p:cTn id="7" dur="10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916187" y="304800"/>
            <a:ext cx="7618214" cy="685800"/>
          </a:xfrm>
          <a:prstGeom prst="rect">
            <a:avLst/>
          </a:prstGeom>
        </p:spPr>
        <p:txBody>
          <a:bodyPr>
            <a:normAutofit/>
          </a:bodyPr>
          <a:lstStyle>
            <a:lvl1pPr algn="l" defTabSz="685983" rtl="0" eaLnBrk="1" latinLnBrk="0" hangingPunct="1">
              <a:lnSpc>
                <a:spcPct val="90000"/>
              </a:lnSpc>
              <a:spcBef>
                <a:spcPct val="0"/>
              </a:spcBef>
              <a:buNone/>
              <a:defRPr sz="2701" kern="1200" spc="75" baseline="0">
                <a:solidFill>
                  <a:schemeClr val="tx1"/>
                </a:solidFill>
                <a:latin typeface="+mj-lt"/>
                <a:ea typeface="+mj-ea"/>
                <a:cs typeface="+mj-cs"/>
              </a:defRPr>
            </a:lvl1pPr>
          </a:lstStyle>
          <a:p>
            <a:pPr algn="ctr"/>
            <a:r>
              <a:rPr lang="en-US" dirty="0"/>
              <a:t>Drinking Alcohol  - Down a Pathway of Pain</a:t>
            </a:r>
          </a:p>
        </p:txBody>
      </p:sp>
      <p:sp>
        <p:nvSpPr>
          <p:cNvPr id="6" name="TextBox 5">
            <a:extLst>
              <a:ext uri="{FF2B5EF4-FFF2-40B4-BE49-F238E27FC236}">
                <a16:creationId xmlns:a16="http://schemas.microsoft.com/office/drawing/2014/main" xmlns="" id="{8710F4F6-A6CC-4ACA-B2B2-CC5957B01808}"/>
              </a:ext>
            </a:extLst>
          </p:cNvPr>
          <p:cNvSpPr txBox="1"/>
          <p:nvPr/>
        </p:nvSpPr>
        <p:spPr>
          <a:xfrm>
            <a:off x="60960" y="4172724"/>
            <a:ext cx="8999220" cy="2677656"/>
          </a:xfrm>
          <a:prstGeom prst="rect">
            <a:avLst/>
          </a:prstGeom>
          <a:noFill/>
        </p:spPr>
        <p:txBody>
          <a:bodyPr wrap="square" rtlCol="0">
            <a:spAutoFit/>
          </a:bodyPr>
          <a:lstStyle/>
          <a:p>
            <a:r>
              <a:rPr lang="en-US" sz="2400" dirty="0">
                <a:latin typeface="Georgia" panose="02040502050405020303" pitchFamily="18" charset="0"/>
              </a:rPr>
              <a:t>Even mild amounts of DAILY alcohol can lead to damage to the lining of the mouth.  Even alcohol from mouthwash can lead to these white spots.</a:t>
            </a:r>
          </a:p>
          <a:p>
            <a:endParaRPr lang="en-US" sz="2400" dirty="0">
              <a:latin typeface="Georgia" panose="02040502050405020303" pitchFamily="18" charset="0"/>
            </a:endParaRPr>
          </a:p>
          <a:p>
            <a:r>
              <a:rPr lang="en-US" sz="2400" dirty="0">
                <a:latin typeface="Georgia" panose="02040502050405020303" pitchFamily="18" charset="0"/>
              </a:rPr>
              <a:t>Ongoing alcohol use, chewing tobacco and smoking plus certain viral infections can bring the next stage:  mouth cancer</a:t>
            </a:r>
          </a:p>
          <a:p>
            <a:endParaRPr lang="en-US" sz="2400" dirty="0">
              <a:latin typeface="Georgia" panose="02040502050405020303" pitchFamily="18"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43001"/>
            <a:ext cx="5264432" cy="2962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4334" r="28136"/>
          <a:stretch/>
        </p:blipFill>
        <p:spPr bwMode="auto">
          <a:xfrm>
            <a:off x="5181600" y="1143002"/>
            <a:ext cx="3752916" cy="2962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3513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7526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 y="76200"/>
            <a:ext cx="9620250"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828800"/>
            <a:ext cx="3475037" cy="398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9837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916187" y="304800"/>
            <a:ext cx="7618214" cy="685800"/>
          </a:xfrm>
          <a:prstGeom prst="rect">
            <a:avLst/>
          </a:prstGeom>
        </p:spPr>
        <p:txBody>
          <a:bodyPr>
            <a:normAutofit/>
          </a:bodyPr>
          <a:lstStyle>
            <a:lvl1pPr algn="l" defTabSz="685983" rtl="0" eaLnBrk="1" latinLnBrk="0" hangingPunct="1">
              <a:lnSpc>
                <a:spcPct val="90000"/>
              </a:lnSpc>
              <a:spcBef>
                <a:spcPct val="0"/>
              </a:spcBef>
              <a:buNone/>
              <a:defRPr sz="2701" kern="1200" spc="75" baseline="0">
                <a:solidFill>
                  <a:schemeClr val="tx1"/>
                </a:solidFill>
                <a:latin typeface="+mj-lt"/>
                <a:ea typeface="+mj-ea"/>
                <a:cs typeface="+mj-cs"/>
              </a:defRPr>
            </a:lvl1pPr>
          </a:lstStyle>
          <a:p>
            <a:pPr algn="ctr"/>
            <a:r>
              <a:rPr lang="en-US" dirty="0"/>
              <a:t>Drinking Alcohol  - Down a Pathway of Pain</a:t>
            </a:r>
          </a:p>
        </p:txBody>
      </p:sp>
      <p:sp>
        <p:nvSpPr>
          <p:cNvPr id="6" name="TextBox 5">
            <a:extLst>
              <a:ext uri="{FF2B5EF4-FFF2-40B4-BE49-F238E27FC236}">
                <a16:creationId xmlns:a16="http://schemas.microsoft.com/office/drawing/2014/main" xmlns="" id="{8710F4F6-A6CC-4ACA-B2B2-CC5957B01808}"/>
              </a:ext>
            </a:extLst>
          </p:cNvPr>
          <p:cNvSpPr txBox="1"/>
          <p:nvPr/>
        </p:nvSpPr>
        <p:spPr>
          <a:xfrm>
            <a:off x="60960" y="4800600"/>
            <a:ext cx="8999220" cy="1569660"/>
          </a:xfrm>
          <a:prstGeom prst="rect">
            <a:avLst/>
          </a:prstGeom>
          <a:noFill/>
        </p:spPr>
        <p:txBody>
          <a:bodyPr wrap="square" rtlCol="0">
            <a:spAutoFit/>
          </a:bodyPr>
          <a:lstStyle/>
          <a:p>
            <a:r>
              <a:rPr lang="en-US" sz="2400" dirty="0">
                <a:latin typeface="Georgia" panose="02040502050405020303" pitchFamily="18" charset="0"/>
              </a:rPr>
              <a:t>The esophagus gets burned with each drink.</a:t>
            </a:r>
          </a:p>
          <a:p>
            <a:endParaRPr lang="en-US" sz="2400" dirty="0">
              <a:latin typeface="Georgia" panose="02040502050405020303" pitchFamily="18" charset="0"/>
            </a:endParaRPr>
          </a:p>
          <a:p>
            <a:r>
              <a:rPr lang="en-US" sz="2400" dirty="0">
                <a:latin typeface="Georgia" panose="02040502050405020303" pitchFamily="18" charset="0"/>
              </a:rPr>
              <a:t>As the liver gets inflamed and stiff, the blood backs up into big vessels in the esophagus.</a:t>
            </a: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154" y="958215"/>
            <a:ext cx="4572000" cy="361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1082" y="1082040"/>
            <a:ext cx="4114800"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8939" r="7803"/>
          <a:stretch/>
        </p:blipFill>
        <p:spPr bwMode="auto">
          <a:xfrm>
            <a:off x="214254" y="939165"/>
            <a:ext cx="4495800" cy="3638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1082" y="1082040"/>
            <a:ext cx="4114800"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5848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wipe(down)">
                                      <p:cBhvr>
                                        <p:cTn id="7" dur="500"/>
                                        <p:tgtEl>
                                          <p:spTgt spid="717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wipe(down)">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170"/>
                                        </p:tgtEl>
                                        <p:attrNameLst>
                                          <p:attrName>style.visibility</p:attrName>
                                        </p:attrNameLst>
                                      </p:cBhvr>
                                      <p:to>
                                        <p:strVal val="visible"/>
                                      </p:to>
                                    </p:set>
                                    <p:animEffect transition="in" filter="randombar(horizontal)">
                                      <p:cBhvr>
                                        <p:cTn id="22"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916187" y="76200"/>
            <a:ext cx="7618214" cy="685800"/>
          </a:xfrm>
          <a:prstGeom prst="rect">
            <a:avLst/>
          </a:prstGeom>
        </p:spPr>
        <p:txBody>
          <a:bodyPr>
            <a:normAutofit/>
          </a:bodyPr>
          <a:lstStyle>
            <a:lvl1pPr algn="l" defTabSz="685983" rtl="0" eaLnBrk="1" latinLnBrk="0" hangingPunct="1">
              <a:lnSpc>
                <a:spcPct val="90000"/>
              </a:lnSpc>
              <a:spcBef>
                <a:spcPct val="0"/>
              </a:spcBef>
              <a:buNone/>
              <a:defRPr sz="2701" kern="1200" spc="75" baseline="0">
                <a:solidFill>
                  <a:schemeClr val="tx1"/>
                </a:solidFill>
                <a:latin typeface="+mj-lt"/>
                <a:ea typeface="+mj-ea"/>
                <a:cs typeface="+mj-cs"/>
              </a:defRPr>
            </a:lvl1pPr>
          </a:lstStyle>
          <a:p>
            <a:pPr algn="ctr"/>
            <a:r>
              <a:rPr lang="en-US" dirty="0"/>
              <a:t>Drinking Alcohol  - Down a Pathway of Pain</a:t>
            </a:r>
          </a:p>
        </p:txBody>
      </p:sp>
      <p:sp>
        <p:nvSpPr>
          <p:cNvPr id="6" name="TextBox 5">
            <a:extLst>
              <a:ext uri="{FF2B5EF4-FFF2-40B4-BE49-F238E27FC236}">
                <a16:creationId xmlns:a16="http://schemas.microsoft.com/office/drawing/2014/main" xmlns="" id="{8710F4F6-A6CC-4ACA-B2B2-CC5957B01808}"/>
              </a:ext>
            </a:extLst>
          </p:cNvPr>
          <p:cNvSpPr txBox="1"/>
          <p:nvPr/>
        </p:nvSpPr>
        <p:spPr>
          <a:xfrm>
            <a:off x="60960" y="5105400"/>
            <a:ext cx="8999220" cy="1569660"/>
          </a:xfrm>
          <a:prstGeom prst="rect">
            <a:avLst/>
          </a:prstGeom>
          <a:noFill/>
        </p:spPr>
        <p:txBody>
          <a:bodyPr wrap="square" rtlCol="0">
            <a:spAutoFit/>
          </a:bodyPr>
          <a:lstStyle/>
          <a:p>
            <a:r>
              <a:rPr lang="en-US" sz="2400" dirty="0">
                <a:latin typeface="Georgia" panose="02040502050405020303" pitchFamily="18" charset="0"/>
              </a:rPr>
              <a:t>The constant work the liver has to do to break down and remove the toxic alcohol leaves it very inflamed and very scarred.  This is called cirrhosis, or ‘hardening of the liver’.  The scar leads to poor blood flow through the liver.</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609600"/>
            <a:ext cx="6504072"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4605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916187" y="76200"/>
            <a:ext cx="7618214" cy="685800"/>
          </a:xfrm>
          <a:prstGeom prst="rect">
            <a:avLst/>
          </a:prstGeom>
        </p:spPr>
        <p:txBody>
          <a:bodyPr>
            <a:normAutofit/>
          </a:bodyPr>
          <a:lstStyle>
            <a:lvl1pPr algn="l" defTabSz="685983" rtl="0" eaLnBrk="1" latinLnBrk="0" hangingPunct="1">
              <a:lnSpc>
                <a:spcPct val="90000"/>
              </a:lnSpc>
              <a:spcBef>
                <a:spcPct val="0"/>
              </a:spcBef>
              <a:buNone/>
              <a:defRPr sz="2701" kern="1200" spc="75" baseline="0">
                <a:solidFill>
                  <a:schemeClr val="tx1"/>
                </a:solidFill>
                <a:latin typeface="+mj-lt"/>
                <a:ea typeface="+mj-ea"/>
                <a:cs typeface="+mj-cs"/>
              </a:defRPr>
            </a:lvl1pPr>
          </a:lstStyle>
          <a:p>
            <a:pPr algn="ctr"/>
            <a:r>
              <a:rPr lang="en-US" dirty="0"/>
              <a:t>Drinking Alcohol  - Down a Pathway of Pain</a:t>
            </a:r>
          </a:p>
        </p:txBody>
      </p:sp>
      <p:sp>
        <p:nvSpPr>
          <p:cNvPr id="6" name="TextBox 5">
            <a:extLst>
              <a:ext uri="{FF2B5EF4-FFF2-40B4-BE49-F238E27FC236}">
                <a16:creationId xmlns:a16="http://schemas.microsoft.com/office/drawing/2014/main" xmlns="" id="{8710F4F6-A6CC-4ACA-B2B2-CC5957B01808}"/>
              </a:ext>
            </a:extLst>
          </p:cNvPr>
          <p:cNvSpPr txBox="1"/>
          <p:nvPr/>
        </p:nvSpPr>
        <p:spPr>
          <a:xfrm>
            <a:off x="60960" y="5105400"/>
            <a:ext cx="8999220" cy="1569660"/>
          </a:xfrm>
          <a:prstGeom prst="rect">
            <a:avLst/>
          </a:prstGeom>
          <a:noFill/>
        </p:spPr>
        <p:txBody>
          <a:bodyPr wrap="square" rtlCol="0">
            <a:spAutoFit/>
          </a:bodyPr>
          <a:lstStyle/>
          <a:p>
            <a:r>
              <a:rPr lang="en-US" sz="2400" dirty="0">
                <a:latin typeface="Georgia" panose="02040502050405020303" pitchFamily="18" charset="0"/>
              </a:rPr>
              <a:t>The constant work the liver has to do to break down and remove the toxic alcohol leaves it very inflamed and very scarred.  This is called cirrhosis, or ‘hardening of the liver’.  The scar leads to poor blood flow through the liver.</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0080" y="1066800"/>
            <a:ext cx="4569214"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46" y="1066800"/>
            <a:ext cx="4390550"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6170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916187" y="304800"/>
            <a:ext cx="7618214" cy="685800"/>
          </a:xfrm>
          <a:prstGeom prst="rect">
            <a:avLst/>
          </a:prstGeom>
        </p:spPr>
        <p:txBody>
          <a:bodyPr>
            <a:normAutofit/>
          </a:bodyPr>
          <a:lstStyle>
            <a:lvl1pPr algn="l" defTabSz="685983" rtl="0" eaLnBrk="1" latinLnBrk="0" hangingPunct="1">
              <a:lnSpc>
                <a:spcPct val="90000"/>
              </a:lnSpc>
              <a:spcBef>
                <a:spcPct val="0"/>
              </a:spcBef>
              <a:buNone/>
              <a:defRPr sz="2701" kern="1200" spc="75" baseline="0">
                <a:solidFill>
                  <a:schemeClr val="tx1"/>
                </a:solidFill>
                <a:latin typeface="+mj-lt"/>
                <a:ea typeface="+mj-ea"/>
                <a:cs typeface="+mj-cs"/>
              </a:defRPr>
            </a:lvl1pPr>
          </a:lstStyle>
          <a:p>
            <a:pPr algn="ctr"/>
            <a:r>
              <a:rPr lang="en-US" dirty="0"/>
              <a:t>Drinking Alcohol  - Down a Pathway of Pain</a:t>
            </a:r>
          </a:p>
        </p:txBody>
      </p:sp>
      <p:sp>
        <p:nvSpPr>
          <p:cNvPr id="6" name="TextBox 5">
            <a:extLst>
              <a:ext uri="{FF2B5EF4-FFF2-40B4-BE49-F238E27FC236}">
                <a16:creationId xmlns:a16="http://schemas.microsoft.com/office/drawing/2014/main" xmlns="" id="{8710F4F6-A6CC-4ACA-B2B2-CC5957B01808}"/>
              </a:ext>
            </a:extLst>
          </p:cNvPr>
          <p:cNvSpPr txBox="1"/>
          <p:nvPr/>
        </p:nvSpPr>
        <p:spPr>
          <a:xfrm>
            <a:off x="144780" y="3692493"/>
            <a:ext cx="8999220" cy="3416320"/>
          </a:xfrm>
          <a:prstGeom prst="rect">
            <a:avLst/>
          </a:prstGeom>
          <a:noFill/>
        </p:spPr>
        <p:txBody>
          <a:bodyPr wrap="square" rtlCol="0">
            <a:spAutoFit/>
          </a:bodyPr>
          <a:lstStyle/>
          <a:p>
            <a:pPr marL="457200" indent="-457200">
              <a:buAutoNum type="arabicPeriod"/>
            </a:pPr>
            <a:r>
              <a:rPr lang="en-US" sz="2400" dirty="0">
                <a:latin typeface="Georgia" panose="02040502050405020303" pitchFamily="18" charset="0"/>
              </a:rPr>
              <a:t>Blood can’t flow through the liver so backs up into the space around the bowels and the internal organs.  This is called ascites.</a:t>
            </a:r>
          </a:p>
          <a:p>
            <a:pPr marL="457200" indent="-457200">
              <a:buAutoNum type="arabicPeriod"/>
            </a:pPr>
            <a:endParaRPr lang="en-US" sz="2400" dirty="0">
              <a:latin typeface="Georgia" panose="02040502050405020303" pitchFamily="18" charset="0"/>
            </a:endParaRPr>
          </a:p>
          <a:p>
            <a:pPr marL="457200" indent="-457200">
              <a:buAutoNum type="arabicPeriod"/>
            </a:pPr>
            <a:r>
              <a:rPr lang="en-US" sz="2400" dirty="0">
                <a:latin typeface="Georgia" panose="02040502050405020303" pitchFamily="18" charset="0"/>
              </a:rPr>
              <a:t>Skin and the white of the eyes turn yellow because the liver can’t remove the yellow pigment bilirubin from your body.</a:t>
            </a:r>
          </a:p>
          <a:p>
            <a:pPr marL="457200" indent="-457200">
              <a:buAutoNum type="arabicPeriod"/>
            </a:pPr>
            <a:endParaRPr lang="en-US" sz="2400" dirty="0">
              <a:latin typeface="Georgia" panose="02040502050405020303" pitchFamily="18" charset="0"/>
            </a:endParaRPr>
          </a:p>
          <a:p>
            <a:r>
              <a:rPr lang="en-US" sz="2400" dirty="0">
                <a:latin typeface="Georgia" panose="02040502050405020303" pitchFamily="18" charset="0"/>
              </a:rPr>
              <a:t>3.  Blood vessels swell in the skin of the face and the legs</a:t>
            </a:r>
          </a:p>
          <a:p>
            <a:endParaRPr lang="en-US" sz="2400" dirty="0">
              <a:latin typeface="Georgia" panose="02040502050405020303"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 y="1191986"/>
            <a:ext cx="3361386"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0705" r="5314"/>
          <a:stretch/>
        </p:blipFill>
        <p:spPr bwMode="auto">
          <a:xfrm>
            <a:off x="3422346" y="1143000"/>
            <a:ext cx="2686512" cy="2334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9932" y="1088572"/>
            <a:ext cx="3064068" cy="2492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7223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916187" y="152400"/>
            <a:ext cx="7618214" cy="685800"/>
          </a:xfrm>
          <a:prstGeom prst="rect">
            <a:avLst/>
          </a:prstGeom>
        </p:spPr>
        <p:txBody>
          <a:bodyPr>
            <a:normAutofit/>
          </a:bodyPr>
          <a:lstStyle>
            <a:lvl1pPr algn="l" defTabSz="685983" rtl="0" eaLnBrk="1" latinLnBrk="0" hangingPunct="1">
              <a:lnSpc>
                <a:spcPct val="90000"/>
              </a:lnSpc>
              <a:spcBef>
                <a:spcPct val="0"/>
              </a:spcBef>
              <a:buNone/>
              <a:defRPr sz="2701" kern="1200" spc="75" baseline="0">
                <a:solidFill>
                  <a:schemeClr val="tx1"/>
                </a:solidFill>
                <a:latin typeface="+mj-lt"/>
                <a:ea typeface="+mj-ea"/>
                <a:cs typeface="+mj-cs"/>
              </a:defRPr>
            </a:lvl1pPr>
          </a:lstStyle>
          <a:p>
            <a:pPr algn="ctr"/>
            <a:r>
              <a:rPr lang="en-US" dirty="0"/>
              <a:t>Drinking Alcohol  - Down a Pathway of Pain</a:t>
            </a:r>
          </a:p>
        </p:txBody>
      </p:sp>
      <p:sp>
        <p:nvSpPr>
          <p:cNvPr id="6" name="TextBox 5">
            <a:extLst>
              <a:ext uri="{FF2B5EF4-FFF2-40B4-BE49-F238E27FC236}">
                <a16:creationId xmlns:a16="http://schemas.microsoft.com/office/drawing/2014/main" xmlns="" id="{8710F4F6-A6CC-4ACA-B2B2-CC5957B01808}"/>
              </a:ext>
            </a:extLst>
          </p:cNvPr>
          <p:cNvSpPr txBox="1"/>
          <p:nvPr/>
        </p:nvSpPr>
        <p:spPr>
          <a:xfrm>
            <a:off x="117566" y="4800600"/>
            <a:ext cx="8999220" cy="1938992"/>
          </a:xfrm>
          <a:prstGeom prst="rect">
            <a:avLst/>
          </a:prstGeom>
          <a:noFill/>
        </p:spPr>
        <p:txBody>
          <a:bodyPr wrap="square" rtlCol="0">
            <a:spAutoFit/>
          </a:bodyPr>
          <a:lstStyle/>
          <a:p>
            <a:r>
              <a:rPr lang="en-US" sz="2400" dirty="0">
                <a:latin typeface="Georgia" panose="02040502050405020303" pitchFamily="18" charset="0"/>
              </a:rPr>
              <a:t>Once the liver can no longer recover, the only hope is a liver transplant.  However the few who receive a liver from another person are usually those who did not cause their own liver failure through their own poor choices.</a:t>
            </a:r>
          </a:p>
          <a:p>
            <a:endParaRPr lang="en-US" sz="2400" dirty="0">
              <a:latin typeface="Georgia" panose="02040502050405020303" pitchFamily="18"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6340" y="698420"/>
            <a:ext cx="6728460" cy="3784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8511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heel(1)">
                                      <p:cBhvr>
                                        <p:cTn id="7" dur="2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916187" y="125413"/>
            <a:ext cx="7618214" cy="685800"/>
          </a:xfrm>
          <a:prstGeom prst="rect">
            <a:avLst/>
          </a:prstGeom>
        </p:spPr>
        <p:txBody>
          <a:bodyPr>
            <a:normAutofit/>
          </a:bodyPr>
          <a:lstStyle>
            <a:lvl1pPr algn="l" defTabSz="685983" rtl="0" eaLnBrk="1" latinLnBrk="0" hangingPunct="1">
              <a:lnSpc>
                <a:spcPct val="90000"/>
              </a:lnSpc>
              <a:spcBef>
                <a:spcPct val="0"/>
              </a:spcBef>
              <a:buNone/>
              <a:defRPr sz="2701" kern="1200" spc="75" baseline="0">
                <a:solidFill>
                  <a:schemeClr val="tx1"/>
                </a:solidFill>
                <a:latin typeface="+mj-lt"/>
                <a:ea typeface="+mj-ea"/>
                <a:cs typeface="+mj-cs"/>
              </a:defRPr>
            </a:lvl1pPr>
          </a:lstStyle>
          <a:p>
            <a:pPr algn="ctr"/>
            <a:r>
              <a:rPr lang="en-US" dirty="0"/>
              <a:t>Drinking Alcohol  - Down a Pathway of Pain</a:t>
            </a:r>
          </a:p>
        </p:txBody>
      </p:sp>
      <p:sp>
        <p:nvSpPr>
          <p:cNvPr id="6" name="TextBox 5">
            <a:extLst>
              <a:ext uri="{FF2B5EF4-FFF2-40B4-BE49-F238E27FC236}">
                <a16:creationId xmlns:a16="http://schemas.microsoft.com/office/drawing/2014/main" xmlns="" id="{8710F4F6-A6CC-4ACA-B2B2-CC5957B01808}"/>
              </a:ext>
            </a:extLst>
          </p:cNvPr>
          <p:cNvSpPr txBox="1"/>
          <p:nvPr/>
        </p:nvSpPr>
        <p:spPr>
          <a:xfrm>
            <a:off x="1142206" y="5638800"/>
            <a:ext cx="6858000" cy="830997"/>
          </a:xfrm>
          <a:prstGeom prst="rect">
            <a:avLst/>
          </a:prstGeom>
          <a:noFill/>
        </p:spPr>
        <p:txBody>
          <a:bodyPr wrap="square" rtlCol="0">
            <a:spAutoFit/>
          </a:bodyPr>
          <a:lstStyle/>
          <a:p>
            <a:r>
              <a:rPr lang="en-US" sz="2400" dirty="0">
                <a:latin typeface="Georgia" panose="02040502050405020303" pitchFamily="18" charset="0"/>
              </a:rPr>
              <a:t>The brain tissue is shrinking and going away</a:t>
            </a:r>
          </a:p>
          <a:p>
            <a:endParaRPr lang="en-US" sz="2400" dirty="0">
              <a:latin typeface="Georgia" panose="02040502050405020303" pitchFamily="18"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4" y="1203413"/>
            <a:ext cx="5183186" cy="3928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062" t="10755" r="1326" b="31217"/>
          <a:stretch/>
        </p:blipFill>
        <p:spPr bwMode="auto">
          <a:xfrm>
            <a:off x="1979614" y="1828800"/>
            <a:ext cx="2555420" cy="2493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752600"/>
            <a:ext cx="2740932" cy="2608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066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026"/>
                                        </p:tgtEl>
                                      </p:cBhvr>
                                    </p:animEffect>
                                    <p:anim calcmode="lin" valueType="num">
                                      <p:cBhvr>
                                        <p:cTn id="7" dur="1000"/>
                                        <p:tgtEl>
                                          <p:spTgt spid="1026"/>
                                        </p:tgtEl>
                                        <p:attrNameLst>
                                          <p:attrName>ppt_x</p:attrName>
                                        </p:attrNameLst>
                                      </p:cBhvr>
                                      <p:tavLst>
                                        <p:tav tm="0">
                                          <p:val>
                                            <p:strVal val="ppt_x"/>
                                          </p:val>
                                        </p:tav>
                                        <p:tav tm="100000">
                                          <p:val>
                                            <p:strVal val="ppt_x"/>
                                          </p:val>
                                        </p:tav>
                                      </p:tavLst>
                                    </p:anim>
                                    <p:anim calcmode="lin" valueType="num">
                                      <p:cBhvr>
                                        <p:cTn id="8" dur="1000"/>
                                        <p:tgtEl>
                                          <p:spTgt spid="1026"/>
                                        </p:tgtEl>
                                        <p:attrNameLst>
                                          <p:attrName>ppt_y</p:attrName>
                                        </p:attrNameLst>
                                      </p:cBhvr>
                                      <p:tavLst>
                                        <p:tav tm="0">
                                          <p:val>
                                            <p:strVal val="ppt_y"/>
                                          </p:val>
                                        </p:tav>
                                        <p:tav tm="100000">
                                          <p:val>
                                            <p:strVal val="ppt_y+.1"/>
                                          </p:val>
                                        </p:tav>
                                      </p:tavLst>
                                    </p:anim>
                                    <p:set>
                                      <p:cBhvr>
                                        <p:cTn id="9" dur="1" fill="hold">
                                          <p:stCondLst>
                                            <p:cond delay="999"/>
                                          </p:stCondLst>
                                        </p:cTn>
                                        <p:tgtEl>
                                          <p:spTgt spid="102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027"/>
                                        </p:tgtEl>
                                      </p:cBhvr>
                                    </p:animEffect>
                                    <p:anim calcmode="lin" valueType="num">
                                      <p:cBhvr>
                                        <p:cTn id="14" dur="1000"/>
                                        <p:tgtEl>
                                          <p:spTgt spid="1027"/>
                                        </p:tgtEl>
                                        <p:attrNameLst>
                                          <p:attrName>ppt_x</p:attrName>
                                        </p:attrNameLst>
                                      </p:cBhvr>
                                      <p:tavLst>
                                        <p:tav tm="0">
                                          <p:val>
                                            <p:strVal val="ppt_x"/>
                                          </p:val>
                                        </p:tav>
                                        <p:tav tm="100000">
                                          <p:val>
                                            <p:strVal val="ppt_x"/>
                                          </p:val>
                                        </p:tav>
                                      </p:tavLst>
                                    </p:anim>
                                    <p:anim calcmode="lin" valueType="num">
                                      <p:cBhvr>
                                        <p:cTn id="15" dur="1000"/>
                                        <p:tgtEl>
                                          <p:spTgt spid="1027"/>
                                        </p:tgtEl>
                                        <p:attrNameLst>
                                          <p:attrName>ppt_y</p:attrName>
                                        </p:attrNameLst>
                                      </p:cBhvr>
                                      <p:tavLst>
                                        <p:tav tm="0">
                                          <p:val>
                                            <p:strVal val="ppt_y"/>
                                          </p:val>
                                        </p:tav>
                                        <p:tav tm="100000">
                                          <p:val>
                                            <p:strVal val="ppt_y+.1"/>
                                          </p:val>
                                        </p:tav>
                                      </p:tavLst>
                                    </p:anim>
                                    <p:set>
                                      <p:cBhvr>
                                        <p:cTn id="16" dur="1" fill="hold">
                                          <p:stCondLst>
                                            <p:cond delay="999"/>
                                          </p:stCondLst>
                                        </p:cTn>
                                        <p:tgtEl>
                                          <p:spTgt spid="10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a:spLocks/>
          </p:cNvSpPr>
          <p:nvPr/>
        </p:nvSpPr>
        <p:spPr>
          <a:xfrm>
            <a:off x="910744" y="152400"/>
            <a:ext cx="7618214" cy="533400"/>
          </a:xfrm>
          <a:prstGeom prst="rect">
            <a:avLst/>
          </a:prstGeom>
        </p:spPr>
        <p:txBody>
          <a:bodyPr>
            <a:normAutofit/>
          </a:bodyPr>
          <a:lstStyle>
            <a:lvl1pPr algn="l" defTabSz="685983" rtl="0" eaLnBrk="1" latinLnBrk="0" hangingPunct="1">
              <a:lnSpc>
                <a:spcPct val="90000"/>
              </a:lnSpc>
              <a:spcBef>
                <a:spcPct val="0"/>
              </a:spcBef>
              <a:buNone/>
              <a:defRPr sz="2701" kern="1200" spc="75" baseline="0">
                <a:solidFill>
                  <a:schemeClr val="tx1"/>
                </a:solidFill>
                <a:latin typeface="+mj-lt"/>
                <a:ea typeface="+mj-ea"/>
                <a:cs typeface="+mj-cs"/>
              </a:defRPr>
            </a:lvl1pPr>
          </a:lstStyle>
          <a:p>
            <a:pPr algn="ctr"/>
            <a:r>
              <a:rPr lang="en-US" dirty="0"/>
              <a:t>Drinking Alcohol  - Down a Pathway of Pain</a:t>
            </a:r>
          </a:p>
        </p:txBody>
      </p:sp>
      <p:sp>
        <p:nvSpPr>
          <p:cNvPr id="6" name="TextBox 5">
            <a:extLst>
              <a:ext uri="{FF2B5EF4-FFF2-40B4-BE49-F238E27FC236}">
                <a16:creationId xmlns:a16="http://schemas.microsoft.com/office/drawing/2014/main" xmlns="" id="{8710F4F6-A6CC-4ACA-B2B2-CC5957B01808}"/>
              </a:ext>
            </a:extLst>
          </p:cNvPr>
          <p:cNvSpPr txBox="1"/>
          <p:nvPr/>
        </p:nvSpPr>
        <p:spPr>
          <a:xfrm>
            <a:off x="237939" y="4495800"/>
            <a:ext cx="8702040" cy="1938992"/>
          </a:xfrm>
          <a:prstGeom prst="rect">
            <a:avLst/>
          </a:prstGeom>
          <a:noFill/>
        </p:spPr>
        <p:txBody>
          <a:bodyPr wrap="square" rtlCol="0">
            <a:spAutoFit/>
          </a:bodyPr>
          <a:lstStyle/>
          <a:p>
            <a:r>
              <a:rPr lang="en-US" sz="2400" dirty="0">
                <a:latin typeface="Georgia" panose="02040502050405020303" pitchFamily="18" charset="0"/>
              </a:rPr>
              <a:t>-Teen drinkers before and after brain scan.  </a:t>
            </a:r>
          </a:p>
          <a:p>
            <a:r>
              <a:rPr lang="en-US" sz="2400" dirty="0">
                <a:latin typeface="Georgia" panose="02040502050405020303" pitchFamily="18" charset="0"/>
              </a:rPr>
              <a:t>-This </a:t>
            </a:r>
            <a:r>
              <a:rPr lang="en-US" sz="2400" dirty="0">
                <a:solidFill>
                  <a:schemeClr val="accent4">
                    <a:lumMod val="60000"/>
                    <a:lumOff val="40000"/>
                  </a:schemeClr>
                </a:solidFill>
                <a:latin typeface="Georgia" panose="02040502050405020303" pitchFamily="18" charset="0"/>
              </a:rPr>
              <a:t>‘heavy drinking’ = ‘binge drinking’  </a:t>
            </a:r>
          </a:p>
          <a:p>
            <a:r>
              <a:rPr lang="en-US" sz="2400" dirty="0">
                <a:latin typeface="Georgia" panose="02040502050405020303" pitchFamily="18" charset="0"/>
              </a:rPr>
              <a:t>-Around 1-2 drinking episodes per month with 4-5 drinks per time.</a:t>
            </a:r>
          </a:p>
          <a:p>
            <a:endParaRPr lang="en-US" sz="2400" dirty="0">
              <a:latin typeface="Georgia" panose="02040502050405020303" pitchFamily="18" charset="0"/>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087" b="3650"/>
          <a:stretch/>
        </p:blipFill>
        <p:spPr bwMode="auto">
          <a:xfrm>
            <a:off x="237939" y="609600"/>
            <a:ext cx="881952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1620"/>
          <a:stretch/>
        </p:blipFill>
        <p:spPr bwMode="auto">
          <a:xfrm>
            <a:off x="4610730" y="1083129"/>
            <a:ext cx="3344636"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6742" y="1083129"/>
            <a:ext cx="2887000" cy="2996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6336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2052"/>
                                        </p:tgtEl>
                                      </p:cBhvr>
                                    </p:animEffect>
                                    <p:anim calcmode="lin" valueType="num">
                                      <p:cBhvr>
                                        <p:cTn id="7" dur="1000"/>
                                        <p:tgtEl>
                                          <p:spTgt spid="2052"/>
                                        </p:tgtEl>
                                        <p:attrNameLst>
                                          <p:attrName>ppt_x</p:attrName>
                                        </p:attrNameLst>
                                      </p:cBhvr>
                                      <p:tavLst>
                                        <p:tav tm="0">
                                          <p:val>
                                            <p:strVal val="ppt_x"/>
                                          </p:val>
                                        </p:tav>
                                        <p:tav tm="100000">
                                          <p:val>
                                            <p:strVal val="ppt_x"/>
                                          </p:val>
                                        </p:tav>
                                      </p:tavLst>
                                    </p:anim>
                                    <p:anim calcmode="lin" valueType="num">
                                      <p:cBhvr>
                                        <p:cTn id="8" dur="1000"/>
                                        <p:tgtEl>
                                          <p:spTgt spid="2052"/>
                                        </p:tgtEl>
                                        <p:attrNameLst>
                                          <p:attrName>ppt_y</p:attrName>
                                        </p:attrNameLst>
                                      </p:cBhvr>
                                      <p:tavLst>
                                        <p:tav tm="0">
                                          <p:val>
                                            <p:strVal val="ppt_y"/>
                                          </p:val>
                                        </p:tav>
                                        <p:tav tm="100000">
                                          <p:val>
                                            <p:strVal val="ppt_y+.1"/>
                                          </p:val>
                                        </p:tav>
                                      </p:tavLst>
                                    </p:anim>
                                    <p:set>
                                      <p:cBhvr>
                                        <p:cTn id="9" dur="1" fill="hold">
                                          <p:stCondLst>
                                            <p:cond delay="999"/>
                                          </p:stCondLst>
                                        </p:cTn>
                                        <p:tgtEl>
                                          <p:spTgt spid="205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2051"/>
                                        </p:tgtEl>
                                      </p:cBhvr>
                                    </p:animEffect>
                                    <p:anim calcmode="lin" valueType="num">
                                      <p:cBhvr>
                                        <p:cTn id="14" dur="1000"/>
                                        <p:tgtEl>
                                          <p:spTgt spid="2051"/>
                                        </p:tgtEl>
                                        <p:attrNameLst>
                                          <p:attrName>ppt_x</p:attrName>
                                        </p:attrNameLst>
                                      </p:cBhvr>
                                      <p:tavLst>
                                        <p:tav tm="0">
                                          <p:val>
                                            <p:strVal val="ppt_x"/>
                                          </p:val>
                                        </p:tav>
                                        <p:tav tm="100000">
                                          <p:val>
                                            <p:strVal val="ppt_x"/>
                                          </p:val>
                                        </p:tav>
                                      </p:tavLst>
                                    </p:anim>
                                    <p:anim calcmode="lin" valueType="num">
                                      <p:cBhvr>
                                        <p:cTn id="15" dur="1000"/>
                                        <p:tgtEl>
                                          <p:spTgt spid="2051"/>
                                        </p:tgtEl>
                                        <p:attrNameLst>
                                          <p:attrName>ppt_y</p:attrName>
                                        </p:attrNameLst>
                                      </p:cBhvr>
                                      <p:tavLst>
                                        <p:tav tm="0">
                                          <p:val>
                                            <p:strVal val="ppt_y"/>
                                          </p:val>
                                        </p:tav>
                                        <p:tav tm="100000">
                                          <p:val>
                                            <p:strVal val="ppt_y+.1"/>
                                          </p:val>
                                        </p:tav>
                                      </p:tavLst>
                                    </p:anim>
                                    <p:set>
                                      <p:cBhvr>
                                        <p:cTn id="16" dur="1" fill="hold">
                                          <p:stCondLst>
                                            <p:cond delay="999"/>
                                          </p:stCondLst>
                                        </p:cTn>
                                        <p:tgtEl>
                                          <p:spTgt spid="20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6460" y="2362200"/>
            <a:ext cx="3177540" cy="2420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xmlns="" id="{8710F4F6-A6CC-4ACA-B2B2-CC5957B01808}"/>
              </a:ext>
            </a:extLst>
          </p:cNvPr>
          <p:cNvSpPr txBox="1"/>
          <p:nvPr/>
        </p:nvSpPr>
        <p:spPr>
          <a:xfrm>
            <a:off x="0" y="4919008"/>
            <a:ext cx="8999220" cy="1938992"/>
          </a:xfrm>
          <a:prstGeom prst="rect">
            <a:avLst/>
          </a:prstGeom>
          <a:noFill/>
        </p:spPr>
        <p:txBody>
          <a:bodyPr wrap="square" rtlCol="0">
            <a:spAutoFit/>
          </a:bodyPr>
          <a:lstStyle/>
          <a:p>
            <a:r>
              <a:rPr lang="en-US" sz="2400" dirty="0">
                <a:latin typeface="Georgia" panose="02040502050405020303" pitchFamily="18" charset="0"/>
              </a:rPr>
              <a:t>Reward center has higher activation in young people</a:t>
            </a:r>
          </a:p>
          <a:p>
            <a:r>
              <a:rPr lang="en-US" sz="2400" dirty="0">
                <a:latin typeface="Georgia" panose="02040502050405020303" pitchFamily="18" charset="0"/>
              </a:rPr>
              <a:t>Gives the cycle of desire, reward, feeling good, then withdrawal, craving, and then seeking for reward again</a:t>
            </a:r>
          </a:p>
          <a:p>
            <a:r>
              <a:rPr lang="en-US" sz="2400" dirty="0">
                <a:latin typeface="Georgia" panose="02040502050405020303" pitchFamily="18" charset="0"/>
              </a:rPr>
              <a:t>Regardless of how it is turned on, the signals and the pathway and the results are the same.  </a:t>
            </a:r>
          </a:p>
        </p:txBody>
      </p:sp>
      <p:sp>
        <p:nvSpPr>
          <p:cNvPr id="8" name="TextBox 7">
            <a:extLst>
              <a:ext uri="{FF2B5EF4-FFF2-40B4-BE49-F238E27FC236}">
                <a16:creationId xmlns:a16="http://schemas.microsoft.com/office/drawing/2014/main" xmlns="" id="{8710F4F6-A6CC-4ACA-B2B2-CC5957B01808}"/>
              </a:ext>
            </a:extLst>
          </p:cNvPr>
          <p:cNvSpPr txBox="1"/>
          <p:nvPr/>
        </p:nvSpPr>
        <p:spPr>
          <a:xfrm>
            <a:off x="1535430" y="70157"/>
            <a:ext cx="6019800" cy="584775"/>
          </a:xfrm>
          <a:prstGeom prst="rect">
            <a:avLst/>
          </a:prstGeom>
          <a:noFill/>
        </p:spPr>
        <p:txBody>
          <a:bodyPr wrap="square" rtlCol="0">
            <a:spAutoFit/>
          </a:bodyPr>
          <a:lstStyle/>
          <a:p>
            <a:pPr algn="ctr"/>
            <a:r>
              <a:rPr lang="en-US" sz="3200" b="1" dirty="0">
                <a:solidFill>
                  <a:srgbClr val="FFFF00"/>
                </a:solidFill>
                <a:latin typeface="Georgia" panose="02040502050405020303" pitchFamily="18" charset="0"/>
              </a:rPr>
              <a:t>Reward center pathways</a:t>
            </a:r>
          </a:p>
        </p:txBody>
      </p:sp>
      <p:pic>
        <p:nvPicPr>
          <p:cNvPr id="71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33759"/>
            <a:ext cx="2895600" cy="3869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7" y="658697"/>
            <a:ext cx="3695502" cy="3877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79" y="654932"/>
            <a:ext cx="4593058" cy="4085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6" name="Picture 8"/>
          <p:cNvPicPr>
            <a:picLocks noChangeAspect="1" noChangeArrowheads="1"/>
          </p:cNvPicPr>
          <p:nvPr/>
        </p:nvPicPr>
        <p:blipFill rotWithShape="1">
          <a:blip r:embed="rId6">
            <a:extLst>
              <a:ext uri="{28A0092B-C50C-407E-A947-70E740481C1C}">
                <a14:useLocalDpi xmlns:a14="http://schemas.microsoft.com/office/drawing/2010/main" val="0"/>
              </a:ext>
            </a:extLst>
          </a:blip>
          <a:srcRect t="12875" b="-3597"/>
          <a:stretch/>
        </p:blipFill>
        <p:spPr bwMode="auto">
          <a:xfrm>
            <a:off x="-10886" y="654932"/>
            <a:ext cx="3865394" cy="4226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8"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79" y="644043"/>
            <a:ext cx="5618006" cy="4068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7" name="Picture 9"/>
          <p:cNvPicPr>
            <a:picLocks noChangeAspect="1" noChangeArrowheads="1"/>
          </p:cNvPicPr>
          <p:nvPr/>
        </p:nvPicPr>
        <p:blipFill rotWithShape="1">
          <a:blip r:embed="rId8">
            <a:extLst>
              <a:ext uri="{28A0092B-C50C-407E-A947-70E740481C1C}">
                <a14:useLocalDpi xmlns:a14="http://schemas.microsoft.com/office/drawing/2010/main" val="0"/>
              </a:ext>
            </a:extLst>
          </a:blip>
          <a:srcRect r="6509"/>
          <a:stretch/>
        </p:blipFill>
        <p:spPr bwMode="auto">
          <a:xfrm>
            <a:off x="6927" y="644645"/>
            <a:ext cx="5794996" cy="4064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5289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17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174"/>
                                        </p:tgtEl>
                                        <p:attrNameLst>
                                          <p:attrName>style.visibility</p:attrName>
                                        </p:attrNameLst>
                                      </p:cBhvr>
                                      <p:to>
                                        <p:strVal val="visible"/>
                                      </p:to>
                                    </p:set>
                                    <p:animEffect transition="in" filter="fade">
                                      <p:cBhvr>
                                        <p:cTn id="16" dur="500"/>
                                        <p:tgtEl>
                                          <p:spTgt spid="717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175"/>
                                        </p:tgtEl>
                                        <p:attrNameLst>
                                          <p:attrName>style.visibility</p:attrName>
                                        </p:attrNameLst>
                                      </p:cBhvr>
                                      <p:to>
                                        <p:strVal val="visible"/>
                                      </p:to>
                                    </p:set>
                                    <p:animEffect transition="in" filter="fade">
                                      <p:cBhvr>
                                        <p:cTn id="21" dur="500"/>
                                        <p:tgtEl>
                                          <p:spTgt spid="717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176"/>
                                        </p:tgtEl>
                                        <p:attrNameLst>
                                          <p:attrName>style.visibility</p:attrName>
                                        </p:attrNameLst>
                                      </p:cBhvr>
                                      <p:to>
                                        <p:strVal val="visible"/>
                                      </p:to>
                                    </p:set>
                                    <p:animEffect transition="in" filter="fade">
                                      <p:cBhvr>
                                        <p:cTn id="26" dur="500"/>
                                        <p:tgtEl>
                                          <p:spTgt spid="717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178"/>
                                        </p:tgtEl>
                                        <p:attrNameLst>
                                          <p:attrName>style.visibility</p:attrName>
                                        </p:attrNameLst>
                                      </p:cBhvr>
                                      <p:to>
                                        <p:strVal val="visible"/>
                                      </p:to>
                                    </p:set>
                                    <p:animEffect transition="in" filter="fade">
                                      <p:cBhvr>
                                        <p:cTn id="31" dur="500"/>
                                        <p:tgtEl>
                                          <p:spTgt spid="717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177"/>
                                        </p:tgtEl>
                                        <p:attrNameLst>
                                          <p:attrName>style.visibility</p:attrName>
                                        </p:attrNameLst>
                                      </p:cBhvr>
                                      <p:to>
                                        <p:strVal val="visible"/>
                                      </p:to>
                                    </p:set>
                                    <p:animEffect transition="in" filter="fade">
                                      <p:cBhvr>
                                        <p:cTn id="36" dur="500"/>
                                        <p:tgtEl>
                                          <p:spTgt spid="7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11555"/>
            <a:ext cx="9144000" cy="5234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xmlns="" id="{8710F4F6-A6CC-4ACA-B2B2-CC5957B01808}"/>
              </a:ext>
            </a:extLst>
          </p:cNvPr>
          <p:cNvSpPr txBox="1"/>
          <p:nvPr/>
        </p:nvSpPr>
        <p:spPr>
          <a:xfrm>
            <a:off x="762000" y="228600"/>
            <a:ext cx="7495902" cy="707886"/>
          </a:xfrm>
          <a:prstGeom prst="rect">
            <a:avLst/>
          </a:prstGeom>
          <a:noFill/>
        </p:spPr>
        <p:txBody>
          <a:bodyPr wrap="square" rtlCol="0">
            <a:spAutoFit/>
          </a:bodyPr>
          <a:lstStyle/>
          <a:p>
            <a:pPr algn="ctr"/>
            <a:r>
              <a:rPr lang="en-US" sz="4000" b="1" dirty="0">
                <a:solidFill>
                  <a:srgbClr val="FFFF00"/>
                </a:solidFill>
                <a:latin typeface="Georgia" panose="02040502050405020303" pitchFamily="18" charset="0"/>
              </a:rPr>
              <a:t>Another Reward Center</a:t>
            </a:r>
          </a:p>
        </p:txBody>
      </p:sp>
    </p:spTree>
    <p:extLst>
      <p:ext uri="{BB962C8B-B14F-4D97-AF65-F5344CB8AC3E}">
        <p14:creationId xmlns:p14="http://schemas.microsoft.com/office/powerpoint/2010/main" val="225322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710F4F6-A6CC-4ACA-B2B2-CC5957B01808}"/>
              </a:ext>
            </a:extLst>
          </p:cNvPr>
          <p:cNvSpPr txBox="1"/>
          <p:nvPr/>
        </p:nvSpPr>
        <p:spPr>
          <a:xfrm>
            <a:off x="2819400" y="4800600"/>
            <a:ext cx="6256020" cy="2308324"/>
          </a:xfrm>
          <a:prstGeom prst="rect">
            <a:avLst/>
          </a:prstGeom>
          <a:noFill/>
        </p:spPr>
        <p:txBody>
          <a:bodyPr wrap="square" rtlCol="0">
            <a:spAutoFit/>
          </a:bodyPr>
          <a:lstStyle/>
          <a:p>
            <a:r>
              <a:rPr lang="en-US" sz="2400" dirty="0">
                <a:latin typeface="Georgia" panose="02040502050405020303" pitchFamily="18" charset="0"/>
              </a:rPr>
              <a:t>Karina 38 years old, from Texas, USA </a:t>
            </a:r>
          </a:p>
          <a:p>
            <a:r>
              <a:rPr lang="en-US" sz="2400" dirty="0">
                <a:latin typeface="Georgia" panose="02040502050405020303" pitchFamily="18" charset="0"/>
              </a:rPr>
              <a:t>weighs 285 kg (over 600 pounds!)</a:t>
            </a:r>
          </a:p>
          <a:p>
            <a:endParaRPr lang="en-US" sz="2400" dirty="0">
              <a:latin typeface="Georgia" panose="02040502050405020303" pitchFamily="18" charset="0"/>
            </a:endParaRPr>
          </a:p>
          <a:p>
            <a:r>
              <a:rPr lang="en-US" sz="2400" dirty="0">
                <a:latin typeface="Georgia" panose="02040502050405020303" pitchFamily="18" charset="0"/>
              </a:rPr>
              <a:t>Look beyond the outward appearance what could produce this situation?</a:t>
            </a:r>
          </a:p>
          <a:p>
            <a:r>
              <a:rPr lang="en-US" sz="2400" dirty="0">
                <a:latin typeface="Georgia" panose="02040502050405020303" pitchFamily="18" charset="0"/>
              </a:rPr>
              <a:t>	</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780" y="0"/>
            <a:ext cx="6645984"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421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338263" y="152400"/>
            <a:ext cx="6859787" cy="457319"/>
          </a:xfrm>
        </p:spPr>
        <p:txBody>
          <a:bodyPr>
            <a:noAutofit/>
          </a:bodyPr>
          <a:lstStyle/>
          <a:p>
            <a:pPr algn="ctr"/>
            <a:r>
              <a:rPr lang="en-US" sz="3200" b="1" dirty="0"/>
              <a:t>History of Alcohol Use</a:t>
            </a:r>
          </a:p>
        </p:txBody>
      </p:sp>
      <p:sp>
        <p:nvSpPr>
          <p:cNvPr id="6" name="Title 12"/>
          <p:cNvSpPr txBox="1">
            <a:spLocks/>
          </p:cNvSpPr>
          <p:nvPr/>
        </p:nvSpPr>
        <p:spPr>
          <a:xfrm>
            <a:off x="-10884" y="762000"/>
            <a:ext cx="9141277" cy="990600"/>
          </a:xfrm>
          <a:prstGeom prst="rect">
            <a:avLst/>
          </a:prstGeom>
        </p:spPr>
        <p:txBody>
          <a:bodyPr vert="horz" lIns="91440" tIns="45720" rIns="91440" bIns="45720" rtlCol="0" anchor="t">
            <a:normAutofit fontScale="97500"/>
          </a:bodyPr>
          <a:lstStyle>
            <a:lvl1pPr algn="l" defTabSz="685983" rtl="0" eaLnBrk="1" latinLnBrk="0" hangingPunct="1">
              <a:lnSpc>
                <a:spcPct val="90000"/>
              </a:lnSpc>
              <a:spcBef>
                <a:spcPct val="0"/>
              </a:spcBef>
              <a:buNone/>
              <a:defRPr sz="2701" kern="1200" spc="75" baseline="0">
                <a:solidFill>
                  <a:schemeClr val="tx1"/>
                </a:solidFill>
                <a:latin typeface="+mj-lt"/>
                <a:ea typeface="+mj-ea"/>
                <a:cs typeface="+mj-cs"/>
              </a:defRPr>
            </a:lvl1pPr>
          </a:lstStyle>
          <a:p>
            <a:r>
              <a:rPr lang="en-US" dirty="0">
                <a:solidFill>
                  <a:srgbClr val="FFC000"/>
                </a:solidFill>
              </a:rPr>
              <a:t>The Bible gives many indications that wine can be used in a way that carries a blessing with it.</a:t>
            </a:r>
          </a:p>
        </p:txBody>
      </p:sp>
      <p:sp>
        <p:nvSpPr>
          <p:cNvPr id="7" name="Title 12"/>
          <p:cNvSpPr txBox="1">
            <a:spLocks/>
          </p:cNvSpPr>
          <p:nvPr/>
        </p:nvSpPr>
        <p:spPr>
          <a:xfrm>
            <a:off x="119742" y="1828800"/>
            <a:ext cx="9024257" cy="3657600"/>
          </a:xfrm>
          <a:prstGeom prst="rect">
            <a:avLst/>
          </a:prstGeom>
        </p:spPr>
        <p:txBody>
          <a:bodyPr vert="horz" lIns="91440" tIns="45720" rIns="91440" bIns="45720" rtlCol="0" anchor="t">
            <a:normAutofit fontScale="97500"/>
          </a:bodyPr>
          <a:lstStyle>
            <a:lvl1pPr algn="l" defTabSz="685983" rtl="0" eaLnBrk="1" latinLnBrk="0" hangingPunct="1">
              <a:lnSpc>
                <a:spcPct val="90000"/>
              </a:lnSpc>
              <a:spcBef>
                <a:spcPct val="0"/>
              </a:spcBef>
              <a:buNone/>
              <a:defRPr sz="2701" kern="1200" spc="75" baseline="0">
                <a:solidFill>
                  <a:schemeClr val="tx1"/>
                </a:solidFill>
                <a:latin typeface="+mj-lt"/>
                <a:ea typeface="+mj-ea"/>
                <a:cs typeface="+mj-cs"/>
              </a:defRPr>
            </a:lvl1pPr>
          </a:lstStyle>
          <a:p>
            <a:pPr marL="514350" indent="-514350">
              <a:buAutoNum type="arabicPeriod"/>
            </a:pPr>
            <a:r>
              <a:rPr lang="en-US" dirty="0">
                <a:solidFill>
                  <a:srgbClr val="FFC000"/>
                </a:solidFill>
              </a:rPr>
              <a:t>In many places wine is included as one of many  promised blessings that God would give if His covenant was kept. </a:t>
            </a:r>
            <a:r>
              <a:rPr lang="en-US" dirty="0">
                <a:solidFill>
                  <a:prstClr val="white"/>
                </a:solidFill>
              </a:rPr>
              <a:t>							</a:t>
            </a:r>
            <a:r>
              <a:rPr lang="en-US" sz="1400" dirty="0">
                <a:solidFill>
                  <a:prstClr val="white"/>
                </a:solidFill>
              </a:rPr>
              <a:t>(</a:t>
            </a:r>
            <a:r>
              <a:rPr lang="en-US" sz="1400" dirty="0"/>
              <a:t>Deuteronomy 7:13; 11:14; 33:28)</a:t>
            </a:r>
          </a:p>
          <a:p>
            <a:pPr marL="514350" indent="-514350">
              <a:buAutoNum type="arabicPeriod"/>
            </a:pPr>
            <a:endParaRPr lang="en-US" sz="2500" dirty="0">
              <a:solidFill>
                <a:prstClr val="white"/>
              </a:solidFill>
            </a:endParaRPr>
          </a:p>
          <a:p>
            <a:pPr marL="514350" indent="-514350">
              <a:buFontTx/>
              <a:buAutoNum type="arabicPeriod"/>
            </a:pPr>
            <a:r>
              <a:rPr lang="en-US" sz="2500" dirty="0">
                <a:solidFill>
                  <a:srgbClr val="FFC000"/>
                </a:solidFill>
              </a:rPr>
              <a:t>If Israel disobeyed, they would work in their vineyards but not taste of the wine from them. </a:t>
            </a:r>
            <a:r>
              <a:rPr lang="en-US" sz="1400" dirty="0">
                <a:solidFill>
                  <a:prstClr val="white"/>
                </a:solidFill>
              </a:rPr>
              <a:t>								(</a:t>
            </a:r>
            <a:r>
              <a:rPr lang="en-US" sz="1400" dirty="0"/>
              <a:t>Deut. 28:39,51, Hosea 9:2; Joel 1:10; Amos 5:11; Micah 6:15; Zephaniah 1:13; Haggai 1:11) </a:t>
            </a:r>
          </a:p>
          <a:p>
            <a:pPr marL="514350" indent="-514350">
              <a:buFontTx/>
              <a:buAutoNum type="arabicPeriod"/>
            </a:pPr>
            <a:endParaRPr lang="en-US" sz="1400" dirty="0"/>
          </a:p>
          <a:p>
            <a:pPr marL="514350" indent="-514350">
              <a:buAutoNum type="arabicPeriod"/>
            </a:pPr>
            <a:endParaRPr lang="en-US" sz="1400" dirty="0">
              <a:solidFill>
                <a:prstClr val="white"/>
              </a:solidFill>
            </a:endParaRPr>
          </a:p>
          <a:p>
            <a:pPr marL="514350" indent="-514350">
              <a:buFontTx/>
              <a:buAutoNum type="arabicPeriod"/>
            </a:pPr>
            <a:r>
              <a:rPr lang="en-US" dirty="0">
                <a:solidFill>
                  <a:srgbClr val="FFC000"/>
                </a:solidFill>
              </a:rPr>
              <a:t>God cursed Israel’s enemies on several occasions by emptying their winepresses.						         </a:t>
            </a:r>
            <a:r>
              <a:rPr lang="en-US" sz="1400" dirty="0">
                <a:solidFill>
                  <a:srgbClr val="FFC000"/>
                </a:solidFill>
              </a:rPr>
              <a:t>							</a:t>
            </a:r>
            <a:r>
              <a:rPr lang="en-US" sz="1400" dirty="0"/>
              <a:t>(Isaiah 16:10; Jeremiah 48:33)</a:t>
            </a:r>
            <a:endParaRPr lang="en-US" dirty="0">
              <a:solidFill>
                <a:prstClr val="white"/>
              </a:solidFill>
            </a:endParaRPr>
          </a:p>
          <a:p>
            <a:pPr marL="514350" indent="-514350">
              <a:buAutoNum type="arabicPeriod"/>
            </a:pPr>
            <a:endParaRPr lang="en-US" dirty="0">
              <a:solidFill>
                <a:prstClr val="white"/>
              </a:solidFill>
            </a:endParaRPr>
          </a:p>
        </p:txBody>
      </p:sp>
    </p:spTree>
    <p:extLst>
      <p:ext uri="{BB962C8B-B14F-4D97-AF65-F5344CB8AC3E}">
        <p14:creationId xmlns:p14="http://schemas.microsoft.com/office/powerpoint/2010/main" val="927779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710F4F6-A6CC-4ACA-B2B2-CC5957B01808}"/>
              </a:ext>
            </a:extLst>
          </p:cNvPr>
          <p:cNvSpPr txBox="1"/>
          <p:nvPr/>
        </p:nvSpPr>
        <p:spPr>
          <a:xfrm>
            <a:off x="0" y="152400"/>
            <a:ext cx="8153400" cy="1200329"/>
          </a:xfrm>
          <a:prstGeom prst="rect">
            <a:avLst/>
          </a:prstGeom>
          <a:noFill/>
        </p:spPr>
        <p:txBody>
          <a:bodyPr wrap="square" rtlCol="0">
            <a:spAutoFit/>
          </a:bodyPr>
          <a:lstStyle/>
          <a:p>
            <a:r>
              <a:rPr lang="en-US" sz="2400" dirty="0">
                <a:latin typeface="Georgia" panose="02040502050405020303" pitchFamily="18" charset="0"/>
              </a:rPr>
              <a:t>-BUT LOOK HOW SHE EATS!!!</a:t>
            </a:r>
          </a:p>
          <a:p>
            <a:r>
              <a:rPr lang="en-US" sz="2400" dirty="0">
                <a:latin typeface="Georgia" panose="02040502050405020303" pitchFamily="18" charset="0"/>
              </a:rPr>
              <a:t>-Can it be lack of friends or a bad group of friends?</a:t>
            </a:r>
          </a:p>
          <a:p>
            <a:r>
              <a:rPr lang="en-US" sz="2400" dirty="0">
                <a:latin typeface="Georgia" panose="02040502050405020303" pitchFamily="18" charset="0"/>
              </a:rPr>
              <a:t>-Self esteem must be boosted somehow</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168526"/>
            <a:ext cx="7597578" cy="4651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9205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710F4F6-A6CC-4ACA-B2B2-CC5957B01808}"/>
              </a:ext>
            </a:extLst>
          </p:cNvPr>
          <p:cNvSpPr txBox="1"/>
          <p:nvPr/>
        </p:nvSpPr>
        <p:spPr>
          <a:xfrm>
            <a:off x="13607" y="4143813"/>
            <a:ext cx="8999220" cy="2677656"/>
          </a:xfrm>
          <a:prstGeom prst="rect">
            <a:avLst/>
          </a:prstGeom>
          <a:noFill/>
        </p:spPr>
        <p:txBody>
          <a:bodyPr wrap="square" rtlCol="0">
            <a:spAutoFit/>
          </a:bodyPr>
          <a:lstStyle/>
          <a:p>
            <a:r>
              <a:rPr lang="en-US" sz="2400" dirty="0">
                <a:latin typeface="Georgia" panose="02040502050405020303" pitchFamily="18" charset="0"/>
              </a:rPr>
              <a:t>There is always a story behind the story.</a:t>
            </a:r>
          </a:p>
          <a:p>
            <a:r>
              <a:rPr lang="en-US" sz="2400" dirty="0">
                <a:latin typeface="Georgia" panose="02040502050405020303" pitchFamily="18" charset="0"/>
              </a:rPr>
              <a:t>-Genetics </a:t>
            </a:r>
          </a:p>
          <a:p>
            <a:r>
              <a:rPr lang="en-US" sz="2400" dirty="0">
                <a:latin typeface="Georgia" panose="02040502050405020303" pitchFamily="18" charset="0"/>
              </a:rPr>
              <a:t>-Medical struggles.  Asthma and related treatments.  Inactive, confined to oxygen tent, continual care and attention.  Not able to spend time with her sister.</a:t>
            </a:r>
          </a:p>
          <a:p>
            <a:r>
              <a:rPr lang="en-US" sz="2400" dirty="0">
                <a:latin typeface="Georgia" panose="02040502050405020303" pitchFamily="18" charset="0"/>
              </a:rPr>
              <a:t>-Sudden loneliness due to huge medical bills and parents working long hours.  Food was her comfort and friend</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74" y="152400"/>
            <a:ext cx="3260274" cy="4010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0"/>
            <a:ext cx="4796138"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2905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710F4F6-A6CC-4ACA-B2B2-CC5957B01808}"/>
              </a:ext>
            </a:extLst>
          </p:cNvPr>
          <p:cNvSpPr txBox="1"/>
          <p:nvPr/>
        </p:nvSpPr>
        <p:spPr>
          <a:xfrm>
            <a:off x="914400" y="4973816"/>
            <a:ext cx="8084820" cy="2062103"/>
          </a:xfrm>
          <a:prstGeom prst="rect">
            <a:avLst/>
          </a:prstGeom>
          <a:noFill/>
        </p:spPr>
        <p:txBody>
          <a:bodyPr wrap="square" rtlCol="0">
            <a:spAutoFit/>
          </a:bodyPr>
          <a:lstStyle/>
          <a:p>
            <a:r>
              <a:rPr lang="en-US" sz="2400" dirty="0">
                <a:latin typeface="Georgia" panose="02040502050405020303" pitchFamily="18" charset="0"/>
              </a:rPr>
              <a:t>-Parents are </a:t>
            </a:r>
            <a:r>
              <a:rPr lang="en-US" sz="2400" dirty="0">
                <a:solidFill>
                  <a:srgbClr val="FFC000"/>
                </a:solidFill>
                <a:latin typeface="Georgia" panose="02040502050405020303" pitchFamily="18" charset="0"/>
              </a:rPr>
              <a:t>Hard working!!  </a:t>
            </a:r>
            <a:r>
              <a:rPr lang="en-US" sz="2400" dirty="0">
                <a:solidFill>
                  <a:srgbClr val="FF0000"/>
                </a:solidFill>
                <a:latin typeface="Georgia" panose="02040502050405020303" pitchFamily="18" charset="0"/>
              </a:rPr>
              <a:t>But missing!!</a:t>
            </a:r>
            <a:r>
              <a:rPr lang="en-US" sz="2400" dirty="0">
                <a:latin typeface="Georgia" panose="02040502050405020303" pitchFamily="18" charset="0"/>
              </a:rPr>
              <a:t> </a:t>
            </a:r>
          </a:p>
          <a:p>
            <a:r>
              <a:rPr lang="en-US" sz="2400" dirty="0">
                <a:latin typeface="Georgia" panose="02040502050405020303" pitchFamily="18" charset="0"/>
              </a:rPr>
              <a:t>-Karina is alone and feeling left out.  </a:t>
            </a:r>
          </a:p>
          <a:p>
            <a:r>
              <a:rPr lang="en-US" sz="2400" dirty="0">
                <a:latin typeface="Georgia" panose="02040502050405020303" pitchFamily="18" charset="0"/>
              </a:rPr>
              <a:t>-Food became the replacement for security and comfort.  </a:t>
            </a:r>
          </a:p>
          <a:p>
            <a:r>
              <a:rPr lang="en-US" sz="2800" dirty="0">
                <a:solidFill>
                  <a:schemeClr val="accent4">
                    <a:lumMod val="60000"/>
                    <a:lumOff val="40000"/>
                  </a:schemeClr>
                </a:solidFill>
                <a:latin typeface="Georgia" panose="02040502050405020303" pitchFamily="18" charset="0"/>
              </a:rPr>
              <a:t>			</a:t>
            </a:r>
            <a:r>
              <a:rPr lang="en-US" sz="3200" dirty="0">
                <a:solidFill>
                  <a:schemeClr val="accent4">
                    <a:lumMod val="60000"/>
                    <a:lumOff val="40000"/>
                  </a:schemeClr>
                </a:solidFill>
                <a:latin typeface="Georgia" panose="02040502050405020303" pitchFamily="18" charset="0"/>
              </a:rPr>
              <a:t>“Food was my Hug”</a:t>
            </a:r>
          </a:p>
          <a:p>
            <a:endParaRPr lang="en-US" sz="2400" dirty="0">
              <a:latin typeface="Georgia" panose="02040502050405020303" pitchFamily="18" charset="0"/>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38100"/>
            <a:ext cx="4905375" cy="3743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164"/>
            <a:ext cx="3230564" cy="496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505200" y="38100"/>
            <a:ext cx="2438400" cy="400110"/>
          </a:xfrm>
          <a:prstGeom prst="rect">
            <a:avLst/>
          </a:prstGeom>
          <a:noFill/>
        </p:spPr>
        <p:txBody>
          <a:bodyPr wrap="square" rtlCol="0">
            <a:spAutoFit/>
          </a:bodyPr>
          <a:lstStyle/>
          <a:p>
            <a:r>
              <a:rPr lang="en-US" sz="2000" b="1" dirty="0">
                <a:solidFill>
                  <a:srgbClr val="FFC000"/>
                </a:solidFill>
              </a:rPr>
              <a:t>10 years old, 45kg</a:t>
            </a:r>
          </a:p>
        </p:txBody>
      </p:sp>
    </p:spTree>
    <p:extLst>
      <p:ext uri="{BB962C8B-B14F-4D97-AF65-F5344CB8AC3E}">
        <p14:creationId xmlns:p14="http://schemas.microsoft.com/office/powerpoint/2010/main" val="2601192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912" y="1"/>
            <a:ext cx="6912152" cy="3819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xmlns="" id="{8710F4F6-A6CC-4ACA-B2B2-CC5957B01808}"/>
              </a:ext>
            </a:extLst>
          </p:cNvPr>
          <p:cNvSpPr txBox="1"/>
          <p:nvPr/>
        </p:nvSpPr>
        <p:spPr>
          <a:xfrm>
            <a:off x="-35379" y="3837620"/>
            <a:ext cx="8999220" cy="1938992"/>
          </a:xfrm>
          <a:prstGeom prst="rect">
            <a:avLst/>
          </a:prstGeom>
          <a:noFill/>
        </p:spPr>
        <p:txBody>
          <a:bodyPr wrap="square" rtlCol="0">
            <a:spAutoFit/>
          </a:bodyPr>
          <a:lstStyle/>
          <a:p>
            <a:r>
              <a:rPr lang="en-US" sz="2400" dirty="0">
                <a:latin typeface="Georgia" panose="02040502050405020303" pitchFamily="18" charset="0"/>
              </a:rPr>
              <a:t>-At this point, is it helpful to point out what she is doing wrong?</a:t>
            </a:r>
          </a:p>
          <a:p>
            <a:endParaRPr lang="en-US" sz="2400" dirty="0">
              <a:latin typeface="Georgia" panose="02040502050405020303" pitchFamily="18" charset="0"/>
            </a:endParaRPr>
          </a:p>
          <a:p>
            <a:r>
              <a:rPr lang="en-US" sz="2400" dirty="0">
                <a:latin typeface="Georgia" panose="02040502050405020303" pitchFamily="18" charset="0"/>
              </a:rPr>
              <a:t>-Should we tell her that she should go on a diet?</a:t>
            </a:r>
          </a:p>
          <a:p>
            <a:endParaRPr lang="en-US" sz="2400" dirty="0">
              <a:latin typeface="Georgia" panose="02040502050405020303" pitchFamily="18" charset="0"/>
            </a:endParaRPr>
          </a:p>
          <a:p>
            <a:r>
              <a:rPr lang="en-US" sz="2400" dirty="0">
                <a:latin typeface="Georgia" panose="02040502050405020303" pitchFamily="18" charset="0"/>
              </a:rPr>
              <a:t>-Is it fair to expect her to be able to exercise to help lose weight?</a:t>
            </a:r>
          </a:p>
        </p:txBody>
      </p:sp>
    </p:spTree>
    <p:extLst>
      <p:ext uri="{BB962C8B-B14F-4D97-AF65-F5344CB8AC3E}">
        <p14:creationId xmlns:p14="http://schemas.microsoft.com/office/powerpoint/2010/main" val="2761135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562" y="35379"/>
            <a:ext cx="6999287" cy="447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xmlns="" id="{8710F4F6-A6CC-4ACA-B2B2-CC5957B01808}"/>
              </a:ext>
            </a:extLst>
          </p:cNvPr>
          <p:cNvSpPr txBox="1"/>
          <p:nvPr/>
        </p:nvSpPr>
        <p:spPr>
          <a:xfrm>
            <a:off x="-35379" y="4648200"/>
            <a:ext cx="8999220" cy="1569660"/>
          </a:xfrm>
          <a:prstGeom prst="rect">
            <a:avLst/>
          </a:prstGeom>
          <a:noFill/>
        </p:spPr>
        <p:txBody>
          <a:bodyPr wrap="square" rtlCol="0">
            <a:spAutoFit/>
          </a:bodyPr>
          <a:lstStyle/>
          <a:p>
            <a:pPr marL="457200" indent="-457200">
              <a:buAutoNum type="arabicPeriod"/>
            </a:pPr>
            <a:r>
              <a:rPr lang="en-US" sz="2400" dirty="0">
                <a:latin typeface="Georgia" panose="02040502050405020303" pitchFamily="18" charset="0"/>
              </a:rPr>
              <a:t>Give SYMPATHY to the patient.</a:t>
            </a:r>
          </a:p>
          <a:p>
            <a:pPr marL="457200" indent="-457200">
              <a:buAutoNum type="arabicPeriod"/>
            </a:pPr>
            <a:r>
              <a:rPr lang="en-US" sz="2400" dirty="0">
                <a:latin typeface="Georgia" panose="02040502050405020303" pitchFamily="18" charset="0"/>
              </a:rPr>
              <a:t>Hold the those who PUT her in this situation responsible.</a:t>
            </a:r>
          </a:p>
          <a:p>
            <a:pPr marL="457200" indent="-457200">
              <a:buAutoNum type="arabicPeriod"/>
            </a:pPr>
            <a:r>
              <a:rPr lang="en-US" sz="2400" dirty="0">
                <a:latin typeface="Georgia" panose="02040502050405020303" pitchFamily="18" charset="0"/>
              </a:rPr>
              <a:t>Create an action plan for the parents and others who keep making bad decisions for her</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663" t="5053"/>
          <a:stretch/>
        </p:blipFill>
        <p:spPr bwMode="auto">
          <a:xfrm>
            <a:off x="7478198" y="0"/>
            <a:ext cx="1665802" cy="2765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7177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710F4F6-A6CC-4ACA-B2B2-CC5957B01808}"/>
              </a:ext>
            </a:extLst>
          </p:cNvPr>
          <p:cNvSpPr txBox="1"/>
          <p:nvPr/>
        </p:nvSpPr>
        <p:spPr>
          <a:xfrm>
            <a:off x="152400" y="148700"/>
            <a:ext cx="6096000" cy="461665"/>
          </a:xfrm>
          <a:prstGeom prst="rect">
            <a:avLst/>
          </a:prstGeom>
          <a:noFill/>
        </p:spPr>
        <p:txBody>
          <a:bodyPr wrap="square" rtlCol="0">
            <a:spAutoFit/>
          </a:bodyPr>
          <a:lstStyle/>
          <a:p>
            <a:r>
              <a:rPr lang="en-US" sz="2400" dirty="0">
                <a:latin typeface="Georgia" panose="02040502050405020303" pitchFamily="18" charset="0"/>
              </a:rPr>
              <a:t>LOOK AT ALL THAT AWFUL FOOD!!</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907" y="762000"/>
            <a:ext cx="4724504" cy="2892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1801" y="1495426"/>
            <a:ext cx="4016756" cy="5362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7997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8371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710F4F6-A6CC-4ACA-B2B2-CC5957B01808}"/>
              </a:ext>
            </a:extLst>
          </p:cNvPr>
          <p:cNvSpPr txBox="1"/>
          <p:nvPr/>
        </p:nvSpPr>
        <p:spPr>
          <a:xfrm>
            <a:off x="1371600" y="5638800"/>
            <a:ext cx="6749415" cy="584775"/>
          </a:xfrm>
          <a:prstGeom prst="rect">
            <a:avLst/>
          </a:prstGeom>
          <a:noFill/>
        </p:spPr>
        <p:txBody>
          <a:bodyPr wrap="square" rtlCol="0">
            <a:spAutoFit/>
          </a:bodyPr>
          <a:lstStyle/>
          <a:p>
            <a:r>
              <a:rPr lang="en-US" sz="3200" dirty="0">
                <a:solidFill>
                  <a:prstClr val="white"/>
                </a:solidFill>
                <a:latin typeface="Georgia" panose="02040502050405020303" pitchFamily="18" charset="0"/>
              </a:rPr>
              <a:t>Social – A Pathway of Responsibility  </a:t>
            </a:r>
          </a:p>
        </p:txBody>
      </p:sp>
      <p:pic>
        <p:nvPicPr>
          <p:cNvPr id="7" name="Picture 6">
            <a:extLst>
              <a:ext uri="{FF2B5EF4-FFF2-40B4-BE49-F238E27FC236}">
                <a16:creationId xmlns:a16="http://schemas.microsoft.com/office/drawing/2014/main" xmlns="" id="{E4F85EC8-9C7F-4216-BC85-7FF24031CD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296" y="0"/>
            <a:ext cx="7583184" cy="5687386"/>
          </a:xfrm>
          <a:prstGeom prst="ellipse">
            <a:avLst/>
          </a:prstGeom>
          <a:ln>
            <a:noFill/>
          </a:ln>
          <a:effectLst>
            <a:softEdge rad="317500"/>
          </a:effectLst>
        </p:spPr>
      </p:pic>
    </p:spTree>
    <p:extLst>
      <p:ext uri="{BB962C8B-B14F-4D97-AF65-F5344CB8AC3E}">
        <p14:creationId xmlns:p14="http://schemas.microsoft.com/office/powerpoint/2010/main" val="2609543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72C9EDF-708C-4CFE-A958-C2B79500D8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7850" y="2607056"/>
            <a:ext cx="5695950" cy="4252976"/>
          </a:xfrm>
          <a:prstGeom prst="rect">
            <a:avLst/>
          </a:prstGeom>
        </p:spPr>
      </p:pic>
      <p:sp>
        <p:nvSpPr>
          <p:cNvPr id="3" name="Content Placeholder 2">
            <a:extLst>
              <a:ext uri="{FF2B5EF4-FFF2-40B4-BE49-F238E27FC236}">
                <a16:creationId xmlns:a16="http://schemas.microsoft.com/office/drawing/2014/main" xmlns="" id="{AABF4DE4-9413-4F42-A5E8-48D5B7EC4FBA}"/>
              </a:ext>
            </a:extLst>
          </p:cNvPr>
          <p:cNvSpPr>
            <a:spLocks noGrp="1"/>
          </p:cNvSpPr>
          <p:nvPr>
            <p:ph idx="1"/>
          </p:nvPr>
        </p:nvSpPr>
        <p:spPr>
          <a:xfrm>
            <a:off x="304800" y="228600"/>
            <a:ext cx="8534400" cy="4114801"/>
          </a:xfrm>
        </p:spPr>
        <p:txBody>
          <a:bodyPr/>
          <a:lstStyle/>
          <a:p>
            <a:r>
              <a:rPr lang="en-US" dirty="0"/>
              <a:t>All alcohol abuse (binge drinking, teen drinking, heavy drinking) 	is called: </a:t>
            </a:r>
            <a:endParaRPr lang="en-US" sz="3200" dirty="0"/>
          </a:p>
          <a:p>
            <a:pPr marL="0" indent="0" algn="ctr">
              <a:buNone/>
            </a:pPr>
            <a:r>
              <a:rPr lang="en-US" sz="5400" dirty="0"/>
              <a:t>Alcohol Use Disorder </a:t>
            </a:r>
          </a:p>
          <a:p>
            <a:pPr marL="0" indent="0" algn="ctr">
              <a:buNone/>
            </a:pPr>
            <a:r>
              <a:rPr lang="en-US" sz="2800" dirty="0"/>
              <a:t>(AUD)</a:t>
            </a:r>
          </a:p>
        </p:txBody>
      </p:sp>
    </p:spTree>
    <p:extLst>
      <p:ext uri="{BB962C8B-B14F-4D97-AF65-F5344CB8AC3E}">
        <p14:creationId xmlns:p14="http://schemas.microsoft.com/office/powerpoint/2010/main" val="3069389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F44F71-A9D4-4A74-A6CB-F9E55AC1BD6D}"/>
              </a:ext>
            </a:extLst>
          </p:cNvPr>
          <p:cNvSpPr>
            <a:spLocks noGrp="1"/>
          </p:cNvSpPr>
          <p:nvPr>
            <p:ph type="title"/>
          </p:nvPr>
        </p:nvSpPr>
        <p:spPr>
          <a:xfrm>
            <a:off x="2438400" y="228600"/>
            <a:ext cx="3961508" cy="685800"/>
          </a:xfrm>
        </p:spPr>
        <p:txBody>
          <a:bodyPr>
            <a:noAutofit/>
          </a:bodyPr>
          <a:lstStyle/>
          <a:p>
            <a:r>
              <a:rPr lang="en-US" sz="4000" dirty="0"/>
              <a:t>Rat Experiment</a:t>
            </a:r>
          </a:p>
        </p:txBody>
      </p:sp>
      <p:pic>
        <p:nvPicPr>
          <p:cNvPr id="5" name="Content Placeholder 4">
            <a:extLst>
              <a:ext uri="{FF2B5EF4-FFF2-40B4-BE49-F238E27FC236}">
                <a16:creationId xmlns:a16="http://schemas.microsoft.com/office/drawing/2014/main" xmlns="" id="{B353A896-CD78-4221-9C66-4583D3A18AE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8961" t="20371" r="5483" b="25926"/>
          <a:stretch/>
        </p:blipFill>
        <p:spPr>
          <a:xfrm>
            <a:off x="4529960" y="2097187"/>
            <a:ext cx="4309240" cy="4165596"/>
          </a:xfrm>
        </p:spPr>
      </p:pic>
      <p:pic>
        <p:nvPicPr>
          <p:cNvPr id="4" name="Content Placeholder 4">
            <a:extLst>
              <a:ext uri="{FF2B5EF4-FFF2-40B4-BE49-F238E27FC236}">
                <a16:creationId xmlns:a16="http://schemas.microsoft.com/office/drawing/2014/main" xmlns="" id="{DC898E01-0C9E-4816-B95E-3C8DA5BDC8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1371600"/>
            <a:ext cx="3098872" cy="4867152"/>
          </a:xfrm>
          <a:prstGeom prst="rect">
            <a:avLst/>
          </a:prstGeom>
        </p:spPr>
      </p:pic>
    </p:spTree>
    <p:extLst>
      <p:ext uri="{BB962C8B-B14F-4D97-AF65-F5344CB8AC3E}">
        <p14:creationId xmlns:p14="http://schemas.microsoft.com/office/powerpoint/2010/main" val="1447932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8636"/>
            <a:ext cx="7772400" cy="6839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7564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C33D60-2313-4A66-8AD5-F05216E5EDEB}"/>
              </a:ext>
            </a:extLst>
          </p:cNvPr>
          <p:cNvSpPr>
            <a:spLocks noGrp="1"/>
          </p:cNvSpPr>
          <p:nvPr>
            <p:ph type="title"/>
          </p:nvPr>
        </p:nvSpPr>
        <p:spPr>
          <a:xfrm>
            <a:off x="1143000" y="18691"/>
            <a:ext cx="6859787" cy="971909"/>
          </a:xfrm>
        </p:spPr>
        <p:txBody>
          <a:bodyPr anchor="ctr"/>
          <a:lstStyle/>
          <a:p>
            <a:r>
              <a:rPr lang="en-US" dirty="0"/>
              <a:t>Shaping applies to all behaviors</a:t>
            </a:r>
          </a:p>
        </p:txBody>
      </p:sp>
      <p:sp>
        <p:nvSpPr>
          <p:cNvPr id="3" name="Content Placeholder 2">
            <a:extLst>
              <a:ext uri="{FF2B5EF4-FFF2-40B4-BE49-F238E27FC236}">
                <a16:creationId xmlns:a16="http://schemas.microsoft.com/office/drawing/2014/main" xmlns="" id="{C97D810C-93D4-4C9B-BE13-1A648DBD6EEF}"/>
              </a:ext>
            </a:extLst>
          </p:cNvPr>
          <p:cNvSpPr>
            <a:spLocks noGrp="1"/>
          </p:cNvSpPr>
          <p:nvPr>
            <p:ph idx="1"/>
          </p:nvPr>
        </p:nvSpPr>
        <p:spPr>
          <a:xfrm>
            <a:off x="1295400" y="914401"/>
            <a:ext cx="6852578" cy="2438400"/>
          </a:xfrm>
        </p:spPr>
        <p:txBody>
          <a:bodyPr/>
          <a:lstStyle/>
          <a:p>
            <a:r>
              <a:rPr lang="en-US" dirty="0"/>
              <a:t>Shaping teaches behaviors that we want (positive) – training a dog or teaching a child to walk or eat</a:t>
            </a:r>
          </a:p>
          <a:p>
            <a:r>
              <a:rPr lang="en-US" dirty="0"/>
              <a:t>However, negative behaviors are also learned by shaping--if those negative behaviors receive positive rewards (physically, socially, chemically)</a:t>
            </a:r>
          </a:p>
        </p:txBody>
      </p:sp>
      <p:pic>
        <p:nvPicPr>
          <p:cNvPr id="5" name="Picture 4">
            <a:extLst>
              <a:ext uri="{FF2B5EF4-FFF2-40B4-BE49-F238E27FC236}">
                <a16:creationId xmlns:a16="http://schemas.microsoft.com/office/drawing/2014/main" xmlns="" id="{206CE433-1B04-492A-B17B-AA3F393A3871}"/>
              </a:ext>
            </a:extLst>
          </p:cNvPr>
          <p:cNvPicPr>
            <a:picLocks noChangeAspect="1"/>
          </p:cNvPicPr>
          <p:nvPr/>
        </p:nvPicPr>
        <p:blipFill rotWithShape="1">
          <a:blip r:embed="rId3">
            <a:extLst>
              <a:ext uri="{28A0092B-C50C-407E-A947-70E740481C1C}">
                <a14:useLocalDpi xmlns:a14="http://schemas.microsoft.com/office/drawing/2010/main" val="0"/>
              </a:ext>
            </a:extLst>
          </a:blip>
          <a:srcRect r="5000"/>
          <a:stretch/>
        </p:blipFill>
        <p:spPr>
          <a:xfrm>
            <a:off x="8626" y="2895600"/>
            <a:ext cx="3444302" cy="2659540"/>
          </a:xfrm>
          <a:prstGeom prst="rect">
            <a:avLst/>
          </a:prstGeom>
        </p:spPr>
      </p:pic>
      <p:pic>
        <p:nvPicPr>
          <p:cNvPr id="7" name="Picture 6">
            <a:extLst>
              <a:ext uri="{FF2B5EF4-FFF2-40B4-BE49-F238E27FC236}">
                <a16:creationId xmlns:a16="http://schemas.microsoft.com/office/drawing/2014/main" xmlns="" id="{275220B4-8A6C-4083-82AF-B3455D3264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9000" y="4114801"/>
            <a:ext cx="2820536" cy="2507140"/>
          </a:xfrm>
          <a:prstGeom prst="rect">
            <a:avLst/>
          </a:prstGeom>
        </p:spPr>
      </p:pic>
      <p:pic>
        <p:nvPicPr>
          <p:cNvPr id="9" name="Picture 8">
            <a:extLst>
              <a:ext uri="{FF2B5EF4-FFF2-40B4-BE49-F238E27FC236}">
                <a16:creationId xmlns:a16="http://schemas.microsoft.com/office/drawing/2014/main" xmlns="" id="{12076316-644C-4D6F-92DD-5D5405A377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9536" y="2947910"/>
            <a:ext cx="2874282" cy="2554918"/>
          </a:xfrm>
          <a:prstGeom prst="rect">
            <a:avLst/>
          </a:prstGeom>
        </p:spPr>
      </p:pic>
    </p:spTree>
    <p:extLst>
      <p:ext uri="{BB962C8B-B14F-4D97-AF65-F5344CB8AC3E}">
        <p14:creationId xmlns:p14="http://schemas.microsoft.com/office/powerpoint/2010/main" val="2724882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3D03AA-91E1-4AC8-83CF-06CD503124E5}"/>
              </a:ext>
            </a:extLst>
          </p:cNvPr>
          <p:cNvSpPr>
            <a:spLocks noGrp="1"/>
          </p:cNvSpPr>
          <p:nvPr>
            <p:ph type="title"/>
          </p:nvPr>
        </p:nvSpPr>
        <p:spPr>
          <a:xfrm>
            <a:off x="1999580" y="76200"/>
            <a:ext cx="5144840" cy="838200"/>
          </a:xfrm>
        </p:spPr>
        <p:txBody>
          <a:bodyPr anchor="ctr">
            <a:normAutofit/>
          </a:bodyPr>
          <a:lstStyle/>
          <a:p>
            <a:r>
              <a:rPr lang="en-US" sz="4000" dirty="0"/>
              <a:t>Pathways in the Brain</a:t>
            </a:r>
          </a:p>
        </p:txBody>
      </p:sp>
      <p:sp>
        <p:nvSpPr>
          <p:cNvPr id="3" name="Content Placeholder 2">
            <a:extLst>
              <a:ext uri="{FF2B5EF4-FFF2-40B4-BE49-F238E27FC236}">
                <a16:creationId xmlns:a16="http://schemas.microsoft.com/office/drawing/2014/main" xmlns="" id="{8A10D57D-747B-4262-A5A2-F7FA4BAEF9F0}"/>
              </a:ext>
            </a:extLst>
          </p:cNvPr>
          <p:cNvSpPr>
            <a:spLocks noGrp="1"/>
          </p:cNvSpPr>
          <p:nvPr>
            <p:ph idx="1"/>
          </p:nvPr>
        </p:nvSpPr>
        <p:spPr>
          <a:xfrm>
            <a:off x="152400" y="838200"/>
            <a:ext cx="5600699" cy="5105399"/>
          </a:xfrm>
        </p:spPr>
        <p:txBody>
          <a:bodyPr>
            <a:normAutofit/>
          </a:bodyPr>
          <a:lstStyle/>
          <a:p>
            <a:endParaRPr lang="en-US" dirty="0"/>
          </a:p>
          <a:p>
            <a:endParaRPr lang="en-US" dirty="0"/>
          </a:p>
          <a:p>
            <a:r>
              <a:rPr lang="en-US" dirty="0"/>
              <a:t>Reward Pathway – natural response to a pleasurable experience</a:t>
            </a:r>
          </a:p>
          <a:p>
            <a:endParaRPr lang="en-US" dirty="0"/>
          </a:p>
          <a:p>
            <a:endParaRPr lang="en-US" dirty="0"/>
          </a:p>
          <a:p>
            <a:r>
              <a:rPr lang="en-US" dirty="0"/>
              <a:t>Memory and Learning Pathway – pays particular attention to all details of pleasurable experience so it can be repeated in the future</a:t>
            </a:r>
          </a:p>
          <a:p>
            <a:endParaRPr lang="en-US" dirty="0"/>
          </a:p>
        </p:txBody>
      </p:sp>
      <p:pic>
        <p:nvPicPr>
          <p:cNvPr id="5" name="Picture 4">
            <a:extLst>
              <a:ext uri="{FF2B5EF4-FFF2-40B4-BE49-F238E27FC236}">
                <a16:creationId xmlns:a16="http://schemas.microsoft.com/office/drawing/2014/main" xmlns="" id="{BAAAD8B1-A9D6-4908-94BB-8AD71C7E66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0654" y="838200"/>
            <a:ext cx="2645570" cy="2836052"/>
          </a:xfrm>
          <a:prstGeom prst="rect">
            <a:avLst/>
          </a:prstGeom>
        </p:spPr>
      </p:pic>
      <p:pic>
        <p:nvPicPr>
          <p:cNvPr id="7" name="Picture 6">
            <a:extLst>
              <a:ext uri="{FF2B5EF4-FFF2-40B4-BE49-F238E27FC236}">
                <a16:creationId xmlns:a16="http://schemas.microsoft.com/office/drawing/2014/main" xmlns="" id="{C94CAA8D-8DFE-4F8C-8567-416CA427CD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1948" y="3725199"/>
            <a:ext cx="3419652" cy="2710650"/>
          </a:xfrm>
          <a:prstGeom prst="rect">
            <a:avLst/>
          </a:prstGeom>
        </p:spPr>
      </p:pic>
    </p:spTree>
    <p:extLst>
      <p:ext uri="{BB962C8B-B14F-4D97-AF65-F5344CB8AC3E}">
        <p14:creationId xmlns:p14="http://schemas.microsoft.com/office/powerpoint/2010/main" val="1791917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4A03CAE-9BD5-4184-BF89-855B138B7F0D}"/>
              </a:ext>
            </a:extLst>
          </p:cNvPr>
          <p:cNvSpPr>
            <a:spLocks noGrp="1"/>
          </p:cNvSpPr>
          <p:nvPr>
            <p:ph idx="1"/>
          </p:nvPr>
        </p:nvSpPr>
        <p:spPr>
          <a:xfrm>
            <a:off x="76200" y="990600"/>
            <a:ext cx="5029200" cy="5334000"/>
          </a:xfrm>
        </p:spPr>
        <p:txBody>
          <a:bodyPr>
            <a:normAutofit/>
          </a:bodyPr>
          <a:lstStyle/>
          <a:p>
            <a:r>
              <a:rPr lang="en-US" dirty="0"/>
              <a:t>Motivation/Drive Pathway:           	Stimulated  by natural reward</a:t>
            </a:r>
          </a:p>
          <a:p>
            <a:endParaRPr lang="en-US" dirty="0"/>
          </a:p>
          <a:p>
            <a:endParaRPr lang="en-US" dirty="0"/>
          </a:p>
          <a:p>
            <a:endParaRPr lang="en-US" dirty="0"/>
          </a:p>
          <a:p>
            <a:endParaRPr lang="en-US" dirty="0"/>
          </a:p>
          <a:p>
            <a:pPr marL="0" indent="0">
              <a:buNone/>
            </a:pPr>
            <a:endParaRPr lang="en-US" dirty="0"/>
          </a:p>
          <a:p>
            <a:r>
              <a:rPr lang="en-US" dirty="0"/>
              <a:t>Control Pathway – executive control as to whether one should seek a reward or not</a:t>
            </a:r>
          </a:p>
          <a:p>
            <a:endParaRPr lang="en-US" dirty="0"/>
          </a:p>
        </p:txBody>
      </p:sp>
      <p:pic>
        <p:nvPicPr>
          <p:cNvPr id="6" name="Picture 5">
            <a:extLst>
              <a:ext uri="{FF2B5EF4-FFF2-40B4-BE49-F238E27FC236}">
                <a16:creationId xmlns:a16="http://schemas.microsoft.com/office/drawing/2014/main" xmlns="" id="{3A654019-FB77-4B5F-A29C-706212230A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3657600"/>
            <a:ext cx="3493336" cy="3099540"/>
          </a:xfrm>
          <a:prstGeom prst="rect">
            <a:avLst/>
          </a:prstGeom>
        </p:spPr>
      </p:pic>
      <p:pic>
        <p:nvPicPr>
          <p:cNvPr id="8" name="Picture 7">
            <a:extLst>
              <a:ext uri="{FF2B5EF4-FFF2-40B4-BE49-F238E27FC236}">
                <a16:creationId xmlns:a16="http://schemas.microsoft.com/office/drawing/2014/main" xmlns="" id="{64190D59-D8BE-41BA-B8D2-8F46ACEEF7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3466" y="10064"/>
            <a:ext cx="3950534" cy="3505200"/>
          </a:xfrm>
          <a:prstGeom prst="rect">
            <a:avLst/>
          </a:prstGeom>
        </p:spPr>
      </p:pic>
    </p:spTree>
    <p:extLst>
      <p:ext uri="{BB962C8B-B14F-4D97-AF65-F5344CB8AC3E}">
        <p14:creationId xmlns:p14="http://schemas.microsoft.com/office/powerpoint/2010/main" val="4023632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xmlns="" id="{6849650C-7503-448F-B392-725F0DD806CE}"/>
              </a:ext>
            </a:extLst>
          </p:cNvPr>
          <p:cNvGraphicFramePr/>
          <p:nvPr>
            <p:extLst>
              <p:ext uri="{D42A27DB-BD31-4B8C-83A1-F6EECF244321}">
                <p14:modId xmlns:p14="http://schemas.microsoft.com/office/powerpoint/2010/main" val="3282033315"/>
              </p:ext>
            </p:extLst>
          </p:nvPr>
        </p:nvGraphicFramePr>
        <p:xfrm>
          <a:off x="3020422" y="228600"/>
          <a:ext cx="4066177" cy="51237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xmlns="" id="{DF2F84F5-09AD-4163-858D-5D059655D6DC}"/>
              </a:ext>
            </a:extLst>
          </p:cNvPr>
          <p:cNvSpPr txBox="1"/>
          <p:nvPr/>
        </p:nvSpPr>
        <p:spPr>
          <a:xfrm>
            <a:off x="3276601" y="4572000"/>
            <a:ext cx="4419600" cy="1938992"/>
          </a:xfrm>
          <a:prstGeom prst="rect">
            <a:avLst/>
          </a:prstGeom>
          <a:noFill/>
        </p:spPr>
        <p:txBody>
          <a:bodyPr wrap="square" rtlCol="0">
            <a:spAutoFit/>
          </a:bodyPr>
          <a:lstStyle/>
          <a:p>
            <a:r>
              <a:rPr lang="en-US" sz="6000" dirty="0">
                <a:ln w="0"/>
                <a:gradFill>
                  <a:gsLst>
                    <a:gs pos="0">
                      <a:srgbClr val="F86E24">
                        <a:lumMod val="50000"/>
                      </a:srgbClr>
                    </a:gs>
                    <a:gs pos="50000">
                      <a:srgbClr val="F86E24"/>
                    </a:gs>
                    <a:gs pos="100000">
                      <a:srgbClr val="F86E24">
                        <a:lumMod val="60000"/>
                        <a:lumOff val="40000"/>
                      </a:srgbClr>
                    </a:gs>
                  </a:gsLst>
                  <a:lin ang="5400000"/>
                </a:gradFill>
                <a:effectLst>
                  <a:reflection blurRad="6350" stA="53000" endA="300" endPos="35500" dir="5400000" sy="-90000" algn="bl" rotWithShape="0"/>
                </a:effectLst>
              </a:rPr>
              <a:t>Repetitive Behavior</a:t>
            </a:r>
          </a:p>
        </p:txBody>
      </p:sp>
      <p:pic>
        <p:nvPicPr>
          <p:cNvPr id="1026" name="Picture 2" descr="6. Cells">
            <a:extLst>
              <a:ext uri="{FF2B5EF4-FFF2-40B4-BE49-F238E27FC236}">
                <a16:creationId xmlns:a16="http://schemas.microsoft.com/office/drawing/2014/main" xmlns="" id="{D3649EAC-8DEE-4BA2-A6FD-70DEED4B3D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81273" y="1448986"/>
            <a:ext cx="4944473" cy="297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51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DFB314DB-E99F-4DF7-94EB-95CF83D3A88A}"/>
              </a:ext>
            </a:extLst>
          </p:cNvPr>
          <p:cNvSpPr>
            <a:spLocks noGrp="1"/>
          </p:cNvSpPr>
          <p:nvPr>
            <p:ph idx="1"/>
          </p:nvPr>
        </p:nvSpPr>
        <p:spPr/>
        <p:txBody>
          <a:bodyPr/>
          <a:lstStyle/>
          <a:p>
            <a:pPr marL="0" indent="0" algn="ctr">
              <a:buNone/>
            </a:pPr>
            <a:r>
              <a:rPr lang="en-US" sz="4400" dirty="0"/>
              <a:t>The </a:t>
            </a:r>
            <a:r>
              <a:rPr lang="en-US" sz="4400" b="1" dirty="0"/>
              <a:t>behavioral</a:t>
            </a:r>
            <a:r>
              <a:rPr lang="en-US" sz="4400" dirty="0"/>
              <a:t> patterns we repeat most often are literally etched into our </a:t>
            </a:r>
            <a:r>
              <a:rPr lang="en-US" sz="4400" b="1" dirty="0"/>
              <a:t>neural pathways</a:t>
            </a:r>
            <a:r>
              <a:rPr lang="en-US" sz="4400" dirty="0"/>
              <a:t>. </a:t>
            </a:r>
          </a:p>
          <a:p>
            <a:endParaRPr lang="en-US" dirty="0"/>
          </a:p>
        </p:txBody>
      </p:sp>
    </p:spTree>
    <p:extLst>
      <p:ext uri="{BB962C8B-B14F-4D97-AF65-F5344CB8AC3E}">
        <p14:creationId xmlns:p14="http://schemas.microsoft.com/office/powerpoint/2010/main" val="198640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E5AE4E2-FD48-4E09-A616-53F04D7102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1143000"/>
            <a:ext cx="5429250" cy="5429250"/>
          </a:xfrm>
          <a:prstGeom prst="rect">
            <a:avLst/>
          </a:prstGeom>
        </p:spPr>
      </p:pic>
      <p:sp>
        <p:nvSpPr>
          <p:cNvPr id="6" name="Title 1">
            <a:extLst>
              <a:ext uri="{FF2B5EF4-FFF2-40B4-BE49-F238E27FC236}">
                <a16:creationId xmlns:a16="http://schemas.microsoft.com/office/drawing/2014/main" xmlns="" id="{438F17DB-5423-46E9-A305-7E8F3065DF15}"/>
              </a:ext>
            </a:extLst>
          </p:cNvPr>
          <p:cNvSpPr>
            <a:spLocks noGrp="1"/>
          </p:cNvSpPr>
          <p:nvPr>
            <p:ph type="title"/>
          </p:nvPr>
        </p:nvSpPr>
        <p:spPr>
          <a:xfrm>
            <a:off x="1676400" y="228600"/>
            <a:ext cx="5904160" cy="762000"/>
          </a:xfrm>
        </p:spPr>
        <p:txBody>
          <a:bodyPr>
            <a:noAutofit/>
          </a:bodyPr>
          <a:lstStyle/>
          <a:p>
            <a:r>
              <a:rPr lang="en-US" sz="4400" dirty="0"/>
              <a:t>Pathways of the brain</a:t>
            </a:r>
          </a:p>
        </p:txBody>
      </p:sp>
    </p:spTree>
    <p:extLst>
      <p:ext uri="{BB962C8B-B14F-4D97-AF65-F5344CB8AC3E}">
        <p14:creationId xmlns:p14="http://schemas.microsoft.com/office/powerpoint/2010/main" val="3807928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0EFE46-6FCD-424B-8E9B-3FC26BB401E2}"/>
              </a:ext>
            </a:extLst>
          </p:cNvPr>
          <p:cNvSpPr>
            <a:spLocks noGrp="1"/>
          </p:cNvSpPr>
          <p:nvPr>
            <p:ph type="title"/>
          </p:nvPr>
        </p:nvSpPr>
        <p:spPr>
          <a:xfrm>
            <a:off x="1803150" y="152400"/>
            <a:ext cx="5311888" cy="762000"/>
          </a:xfrm>
        </p:spPr>
        <p:txBody>
          <a:bodyPr>
            <a:noAutofit/>
          </a:bodyPr>
          <a:lstStyle/>
          <a:p>
            <a:r>
              <a:rPr lang="en-US" sz="4000" dirty="0"/>
              <a:t>Pathways of the brain</a:t>
            </a:r>
          </a:p>
        </p:txBody>
      </p:sp>
      <p:sp>
        <p:nvSpPr>
          <p:cNvPr id="3" name="Content Placeholder 2">
            <a:extLst>
              <a:ext uri="{FF2B5EF4-FFF2-40B4-BE49-F238E27FC236}">
                <a16:creationId xmlns:a16="http://schemas.microsoft.com/office/drawing/2014/main" xmlns="" id="{B62363A3-5D9E-4F56-8E13-DD4F9504415B}"/>
              </a:ext>
            </a:extLst>
          </p:cNvPr>
          <p:cNvSpPr>
            <a:spLocks noGrp="1"/>
          </p:cNvSpPr>
          <p:nvPr>
            <p:ph idx="1"/>
          </p:nvPr>
        </p:nvSpPr>
        <p:spPr>
          <a:xfrm>
            <a:off x="1295400" y="1066800"/>
            <a:ext cx="6852578" cy="3505200"/>
          </a:xfrm>
        </p:spPr>
        <p:txBody>
          <a:bodyPr>
            <a:normAutofit lnSpcReduction="10000"/>
          </a:bodyPr>
          <a:lstStyle/>
          <a:p>
            <a:endParaRPr lang="en-US" dirty="0"/>
          </a:p>
          <a:p>
            <a:r>
              <a:rPr lang="en-US" dirty="0"/>
              <a:t>As the reward center continually receives high amounts of dopamine the control center diminishes </a:t>
            </a:r>
          </a:p>
          <a:p>
            <a:r>
              <a:rPr lang="en-US" dirty="0"/>
              <a:t>You actually lose the ‘executive function’ of your brain – the ability to make ‘common sense’ judgements </a:t>
            </a:r>
          </a:p>
          <a:p>
            <a:r>
              <a:rPr lang="en-US" dirty="0"/>
              <a:t>The brain begins to rely on impulse decision making</a:t>
            </a:r>
          </a:p>
        </p:txBody>
      </p:sp>
      <p:sp>
        <p:nvSpPr>
          <p:cNvPr id="4" name="Content Placeholder 2">
            <a:extLst>
              <a:ext uri="{FF2B5EF4-FFF2-40B4-BE49-F238E27FC236}">
                <a16:creationId xmlns:a16="http://schemas.microsoft.com/office/drawing/2014/main" xmlns="" id="{5D4A85D9-672D-4675-814E-DE76E090B899}"/>
              </a:ext>
            </a:extLst>
          </p:cNvPr>
          <p:cNvSpPr txBox="1">
            <a:spLocks/>
          </p:cNvSpPr>
          <p:nvPr/>
        </p:nvSpPr>
        <p:spPr>
          <a:xfrm>
            <a:off x="2031981" y="5467121"/>
            <a:ext cx="753929" cy="552681"/>
          </a:xfrm>
          <a:prstGeom prst="rect">
            <a:avLst/>
          </a:prstGeom>
          <a:solidFill>
            <a:srgbClr val="00B050"/>
          </a:solidFill>
        </p:spPr>
        <p:txBody>
          <a:bodyPr vert="horz" lIns="91440" tIns="45720" rIns="91440" bIns="45720" rtlCol="0">
            <a:normAutofit fontScale="77500" lnSpcReduction="20000"/>
          </a:bodyPr>
          <a:lstStyle>
            <a:lvl1pPr marL="167923" indent="-167923" algn="l" defTabSz="685983" rtl="0" eaLnBrk="1" latinLnBrk="0" hangingPunct="1">
              <a:lnSpc>
                <a:spcPct val="90000"/>
              </a:lnSpc>
              <a:spcBef>
                <a:spcPts val="1350"/>
              </a:spcBef>
              <a:buClr>
                <a:schemeClr val="accent1"/>
              </a:buClr>
              <a:buSzPct val="100000"/>
              <a:buFont typeface="Arial" pitchFamily="34" charset="0"/>
              <a:buChar char="•"/>
              <a:defRPr sz="1800" kern="1200">
                <a:solidFill>
                  <a:schemeClr val="tx1"/>
                </a:solidFill>
                <a:latin typeface="+mn-lt"/>
                <a:ea typeface="+mn-ea"/>
                <a:cs typeface="+mn-cs"/>
              </a:defRPr>
            </a:lvl1pPr>
            <a:lvl2pPr marL="347755" indent="-173878" algn="l" defTabSz="685983" rtl="0" eaLnBrk="1" latinLnBrk="0" hangingPunct="1">
              <a:lnSpc>
                <a:spcPct val="90000"/>
              </a:lnSpc>
              <a:spcBef>
                <a:spcPts val="900"/>
              </a:spcBef>
              <a:buClr>
                <a:schemeClr val="accent1"/>
              </a:buClr>
              <a:buSzPct val="100000"/>
              <a:buFont typeface="Arial" pitchFamily="34" charset="0"/>
              <a:buChar char="•"/>
              <a:defRPr sz="1500" kern="1200">
                <a:solidFill>
                  <a:schemeClr val="tx1"/>
                </a:solidFill>
                <a:latin typeface="+mn-lt"/>
                <a:ea typeface="+mn-ea"/>
                <a:cs typeface="+mn-cs"/>
              </a:defRPr>
            </a:lvl2pPr>
            <a:lvl3pPr marL="512105" indent="-164350" algn="l" defTabSz="685983" rtl="0" eaLnBrk="1" latinLnBrk="0" hangingPunct="1">
              <a:lnSpc>
                <a:spcPct val="90000"/>
              </a:lnSpc>
              <a:spcBef>
                <a:spcPts val="450"/>
              </a:spcBef>
              <a:buClr>
                <a:schemeClr val="accent1"/>
              </a:buClr>
              <a:buSzPct val="100000"/>
              <a:buFont typeface="Arial" pitchFamily="34" charset="0"/>
              <a:buChar char="•"/>
              <a:defRPr sz="1350" kern="1200">
                <a:solidFill>
                  <a:schemeClr val="tx1"/>
                </a:solidFill>
                <a:latin typeface="+mn-lt"/>
                <a:ea typeface="+mn-ea"/>
                <a:cs typeface="+mn-cs"/>
              </a:defRPr>
            </a:lvl3pPr>
            <a:lvl4pPr marL="643109" indent="-131004" algn="l" defTabSz="685983" rtl="0" eaLnBrk="1" latinLnBrk="0" hangingPunct="1">
              <a:lnSpc>
                <a:spcPct val="90000"/>
              </a:lnSpc>
              <a:spcBef>
                <a:spcPts val="450"/>
              </a:spcBef>
              <a:buClr>
                <a:schemeClr val="accent1"/>
              </a:buClr>
              <a:buSzPct val="100000"/>
              <a:buFont typeface="Arial" pitchFamily="34" charset="0"/>
              <a:buChar char="•"/>
              <a:defRPr sz="1200" kern="1200">
                <a:solidFill>
                  <a:schemeClr val="tx1"/>
                </a:solidFill>
                <a:latin typeface="+mn-lt"/>
                <a:ea typeface="+mn-ea"/>
                <a:cs typeface="+mn-cs"/>
              </a:defRPr>
            </a:lvl4pPr>
            <a:lvl5pPr marL="772922" indent="-129813" algn="l" defTabSz="685983" rtl="0" eaLnBrk="1" latinLnBrk="0" hangingPunct="1">
              <a:lnSpc>
                <a:spcPct val="90000"/>
              </a:lnSpc>
              <a:spcBef>
                <a:spcPts val="450"/>
              </a:spcBef>
              <a:buClr>
                <a:schemeClr val="accent1"/>
              </a:buClr>
              <a:buSzPct val="100000"/>
              <a:buFont typeface="Arial" pitchFamily="34" charset="0"/>
              <a:buChar char="•"/>
              <a:defRPr sz="1200" kern="1200">
                <a:solidFill>
                  <a:schemeClr val="tx1"/>
                </a:solidFill>
                <a:latin typeface="+mn-lt"/>
                <a:ea typeface="+mn-ea"/>
                <a:cs typeface="+mn-cs"/>
              </a:defRPr>
            </a:lvl5pPr>
            <a:lvl6pPr marL="905497" indent="-130337" algn="l" defTabSz="685983" rtl="0" eaLnBrk="1" latinLnBrk="0" hangingPunct="1">
              <a:spcBef>
                <a:spcPts val="450"/>
              </a:spcBef>
              <a:buClr>
                <a:schemeClr val="accent1"/>
              </a:buClr>
              <a:buFont typeface="Arial" pitchFamily="34" charset="0"/>
              <a:buChar char="•"/>
              <a:defRPr sz="1200" kern="1200">
                <a:solidFill>
                  <a:schemeClr val="tx1"/>
                </a:solidFill>
                <a:latin typeface="+mn-lt"/>
                <a:ea typeface="+mn-ea"/>
                <a:cs typeface="+mn-cs"/>
              </a:defRPr>
            </a:lvl6pPr>
            <a:lvl7pPr marL="1035834" indent="-130337" algn="l" defTabSz="685983" rtl="0" eaLnBrk="1" latinLnBrk="0" hangingPunct="1">
              <a:spcBef>
                <a:spcPts val="450"/>
              </a:spcBef>
              <a:buClr>
                <a:schemeClr val="accent1"/>
              </a:buClr>
              <a:buFont typeface="Arial" pitchFamily="34" charset="0"/>
              <a:buChar char="•"/>
              <a:defRPr sz="1200" kern="1200">
                <a:solidFill>
                  <a:schemeClr val="tx1"/>
                </a:solidFill>
                <a:latin typeface="+mn-lt"/>
                <a:ea typeface="+mn-ea"/>
                <a:cs typeface="+mn-cs"/>
              </a:defRPr>
            </a:lvl7pPr>
            <a:lvl8pPr marL="1166171" indent="-130337" algn="l" defTabSz="685983" rtl="0" eaLnBrk="1" latinLnBrk="0" hangingPunct="1">
              <a:spcBef>
                <a:spcPts val="450"/>
              </a:spcBef>
              <a:buClr>
                <a:schemeClr val="accent1"/>
              </a:buClr>
              <a:buFont typeface="Arial" pitchFamily="34" charset="0"/>
              <a:buChar char="•"/>
              <a:defRPr sz="1200" kern="1200">
                <a:solidFill>
                  <a:schemeClr val="tx1"/>
                </a:solidFill>
                <a:latin typeface="+mn-lt"/>
                <a:ea typeface="+mn-ea"/>
                <a:cs typeface="+mn-cs"/>
              </a:defRPr>
            </a:lvl8pPr>
            <a:lvl9pPr marL="1296508" indent="-130337" algn="l" defTabSz="685983" rtl="0" eaLnBrk="1" latinLnBrk="0" hangingPunct="1">
              <a:spcBef>
                <a:spcPts val="450"/>
              </a:spcBef>
              <a:buClr>
                <a:schemeClr val="accent1"/>
              </a:buClr>
              <a:buFont typeface="Arial" pitchFamily="34" charset="0"/>
              <a:buChar char="•"/>
              <a:defRPr sz="1200" kern="1200">
                <a:solidFill>
                  <a:schemeClr val="tx1"/>
                </a:solidFill>
                <a:latin typeface="+mn-lt"/>
                <a:ea typeface="+mn-ea"/>
                <a:cs typeface="+mn-cs"/>
              </a:defRPr>
            </a:lvl9pPr>
          </a:lstStyle>
          <a:p>
            <a:pPr marL="0" indent="0" algn="ctr">
              <a:buClr>
                <a:srgbClr val="56C5FF"/>
              </a:buClr>
              <a:buFont typeface="Arial" pitchFamily="34" charset="0"/>
              <a:buNone/>
            </a:pPr>
            <a:r>
              <a:rPr lang="en-US" dirty="0">
                <a:solidFill>
                  <a:prstClr val="white"/>
                </a:solidFill>
              </a:rPr>
              <a:t>Reward center</a:t>
            </a:r>
          </a:p>
        </p:txBody>
      </p:sp>
      <p:sp>
        <p:nvSpPr>
          <p:cNvPr id="5" name="Content Placeholder 2">
            <a:extLst>
              <a:ext uri="{FF2B5EF4-FFF2-40B4-BE49-F238E27FC236}">
                <a16:creationId xmlns:a16="http://schemas.microsoft.com/office/drawing/2014/main" xmlns="" id="{809ECE0C-0A0B-4A77-81B8-1A41FF957FBE}"/>
              </a:ext>
            </a:extLst>
          </p:cNvPr>
          <p:cNvSpPr txBox="1">
            <a:spLocks/>
          </p:cNvSpPr>
          <p:nvPr/>
        </p:nvSpPr>
        <p:spPr>
          <a:xfrm>
            <a:off x="2785911" y="5086118"/>
            <a:ext cx="1486570" cy="933682"/>
          </a:xfrm>
          <a:prstGeom prst="rect">
            <a:avLst/>
          </a:prstGeom>
          <a:solidFill>
            <a:srgbClr val="FFFF00"/>
          </a:solidFill>
        </p:spPr>
        <p:txBody>
          <a:bodyPr vert="horz" lIns="91440" tIns="45720" rIns="91440" bIns="45720" rtlCol="0" anchor="ctr">
            <a:normAutofit/>
          </a:bodyPr>
          <a:lstStyle>
            <a:lvl1pPr marL="167923" indent="-167923" algn="l" defTabSz="685983" rtl="0" eaLnBrk="1" latinLnBrk="0" hangingPunct="1">
              <a:lnSpc>
                <a:spcPct val="90000"/>
              </a:lnSpc>
              <a:spcBef>
                <a:spcPts val="1350"/>
              </a:spcBef>
              <a:buClr>
                <a:schemeClr val="accent1"/>
              </a:buClr>
              <a:buSzPct val="100000"/>
              <a:buFont typeface="Arial" pitchFamily="34" charset="0"/>
              <a:buChar char="•"/>
              <a:defRPr sz="1800" kern="1200">
                <a:solidFill>
                  <a:schemeClr val="tx1"/>
                </a:solidFill>
                <a:latin typeface="+mn-lt"/>
                <a:ea typeface="+mn-ea"/>
                <a:cs typeface="+mn-cs"/>
              </a:defRPr>
            </a:lvl1pPr>
            <a:lvl2pPr marL="347755" indent="-173878" algn="l" defTabSz="685983" rtl="0" eaLnBrk="1" latinLnBrk="0" hangingPunct="1">
              <a:lnSpc>
                <a:spcPct val="90000"/>
              </a:lnSpc>
              <a:spcBef>
                <a:spcPts val="900"/>
              </a:spcBef>
              <a:buClr>
                <a:schemeClr val="accent1"/>
              </a:buClr>
              <a:buSzPct val="100000"/>
              <a:buFont typeface="Arial" pitchFamily="34" charset="0"/>
              <a:buChar char="•"/>
              <a:defRPr sz="1500" kern="1200">
                <a:solidFill>
                  <a:schemeClr val="tx1"/>
                </a:solidFill>
                <a:latin typeface="+mn-lt"/>
                <a:ea typeface="+mn-ea"/>
                <a:cs typeface="+mn-cs"/>
              </a:defRPr>
            </a:lvl2pPr>
            <a:lvl3pPr marL="512105" indent="-164350" algn="l" defTabSz="685983" rtl="0" eaLnBrk="1" latinLnBrk="0" hangingPunct="1">
              <a:lnSpc>
                <a:spcPct val="90000"/>
              </a:lnSpc>
              <a:spcBef>
                <a:spcPts val="450"/>
              </a:spcBef>
              <a:buClr>
                <a:schemeClr val="accent1"/>
              </a:buClr>
              <a:buSzPct val="100000"/>
              <a:buFont typeface="Arial" pitchFamily="34" charset="0"/>
              <a:buChar char="•"/>
              <a:defRPr sz="1350" kern="1200">
                <a:solidFill>
                  <a:schemeClr val="tx1"/>
                </a:solidFill>
                <a:latin typeface="+mn-lt"/>
                <a:ea typeface="+mn-ea"/>
                <a:cs typeface="+mn-cs"/>
              </a:defRPr>
            </a:lvl3pPr>
            <a:lvl4pPr marL="643109" indent="-131004" algn="l" defTabSz="685983" rtl="0" eaLnBrk="1" latinLnBrk="0" hangingPunct="1">
              <a:lnSpc>
                <a:spcPct val="90000"/>
              </a:lnSpc>
              <a:spcBef>
                <a:spcPts val="450"/>
              </a:spcBef>
              <a:buClr>
                <a:schemeClr val="accent1"/>
              </a:buClr>
              <a:buSzPct val="100000"/>
              <a:buFont typeface="Arial" pitchFamily="34" charset="0"/>
              <a:buChar char="•"/>
              <a:defRPr sz="1200" kern="1200">
                <a:solidFill>
                  <a:schemeClr val="tx1"/>
                </a:solidFill>
                <a:latin typeface="+mn-lt"/>
                <a:ea typeface="+mn-ea"/>
                <a:cs typeface="+mn-cs"/>
              </a:defRPr>
            </a:lvl4pPr>
            <a:lvl5pPr marL="772922" indent="-129813" algn="l" defTabSz="685983" rtl="0" eaLnBrk="1" latinLnBrk="0" hangingPunct="1">
              <a:lnSpc>
                <a:spcPct val="90000"/>
              </a:lnSpc>
              <a:spcBef>
                <a:spcPts val="450"/>
              </a:spcBef>
              <a:buClr>
                <a:schemeClr val="accent1"/>
              </a:buClr>
              <a:buSzPct val="100000"/>
              <a:buFont typeface="Arial" pitchFamily="34" charset="0"/>
              <a:buChar char="•"/>
              <a:defRPr sz="1200" kern="1200">
                <a:solidFill>
                  <a:schemeClr val="tx1"/>
                </a:solidFill>
                <a:latin typeface="+mn-lt"/>
                <a:ea typeface="+mn-ea"/>
                <a:cs typeface="+mn-cs"/>
              </a:defRPr>
            </a:lvl5pPr>
            <a:lvl6pPr marL="905497" indent="-130337" algn="l" defTabSz="685983" rtl="0" eaLnBrk="1" latinLnBrk="0" hangingPunct="1">
              <a:spcBef>
                <a:spcPts val="450"/>
              </a:spcBef>
              <a:buClr>
                <a:schemeClr val="accent1"/>
              </a:buClr>
              <a:buFont typeface="Arial" pitchFamily="34" charset="0"/>
              <a:buChar char="•"/>
              <a:defRPr sz="1200" kern="1200">
                <a:solidFill>
                  <a:schemeClr val="tx1"/>
                </a:solidFill>
                <a:latin typeface="+mn-lt"/>
                <a:ea typeface="+mn-ea"/>
                <a:cs typeface="+mn-cs"/>
              </a:defRPr>
            </a:lvl6pPr>
            <a:lvl7pPr marL="1035834" indent="-130337" algn="l" defTabSz="685983" rtl="0" eaLnBrk="1" latinLnBrk="0" hangingPunct="1">
              <a:spcBef>
                <a:spcPts val="450"/>
              </a:spcBef>
              <a:buClr>
                <a:schemeClr val="accent1"/>
              </a:buClr>
              <a:buFont typeface="Arial" pitchFamily="34" charset="0"/>
              <a:buChar char="•"/>
              <a:defRPr sz="1200" kern="1200">
                <a:solidFill>
                  <a:schemeClr val="tx1"/>
                </a:solidFill>
                <a:latin typeface="+mn-lt"/>
                <a:ea typeface="+mn-ea"/>
                <a:cs typeface="+mn-cs"/>
              </a:defRPr>
            </a:lvl7pPr>
            <a:lvl8pPr marL="1166171" indent="-130337" algn="l" defTabSz="685983" rtl="0" eaLnBrk="1" latinLnBrk="0" hangingPunct="1">
              <a:spcBef>
                <a:spcPts val="450"/>
              </a:spcBef>
              <a:buClr>
                <a:schemeClr val="accent1"/>
              </a:buClr>
              <a:buFont typeface="Arial" pitchFamily="34" charset="0"/>
              <a:buChar char="•"/>
              <a:defRPr sz="1200" kern="1200">
                <a:solidFill>
                  <a:schemeClr val="tx1"/>
                </a:solidFill>
                <a:latin typeface="+mn-lt"/>
                <a:ea typeface="+mn-ea"/>
                <a:cs typeface="+mn-cs"/>
              </a:defRPr>
            </a:lvl8pPr>
            <a:lvl9pPr marL="1296508" indent="-130337" algn="l" defTabSz="685983" rtl="0" eaLnBrk="1" latinLnBrk="0" hangingPunct="1">
              <a:spcBef>
                <a:spcPts val="450"/>
              </a:spcBef>
              <a:buClr>
                <a:schemeClr val="accent1"/>
              </a:buClr>
              <a:buFont typeface="Arial" pitchFamily="34" charset="0"/>
              <a:buChar char="•"/>
              <a:defRPr sz="1200" kern="1200">
                <a:solidFill>
                  <a:schemeClr val="tx1"/>
                </a:solidFill>
                <a:latin typeface="+mn-lt"/>
                <a:ea typeface="+mn-ea"/>
                <a:cs typeface="+mn-cs"/>
              </a:defRPr>
            </a:lvl9pPr>
          </a:lstStyle>
          <a:p>
            <a:pPr marL="0" indent="0" algn="ctr">
              <a:buClr>
                <a:srgbClr val="56C5FF"/>
              </a:buClr>
              <a:buFont typeface="Arial" pitchFamily="34" charset="0"/>
              <a:buNone/>
            </a:pPr>
            <a:r>
              <a:rPr lang="en-US" dirty="0">
                <a:solidFill>
                  <a:srgbClr val="000000"/>
                </a:solidFill>
              </a:rPr>
              <a:t>Control center</a:t>
            </a:r>
          </a:p>
        </p:txBody>
      </p:sp>
      <p:sp>
        <p:nvSpPr>
          <p:cNvPr id="6" name="Content Placeholder 2">
            <a:extLst>
              <a:ext uri="{FF2B5EF4-FFF2-40B4-BE49-F238E27FC236}">
                <a16:creationId xmlns:a16="http://schemas.microsoft.com/office/drawing/2014/main" xmlns="" id="{CF6F90DF-E338-4829-96C2-36EE088F1632}"/>
              </a:ext>
            </a:extLst>
          </p:cNvPr>
          <p:cNvSpPr txBox="1">
            <a:spLocks/>
          </p:cNvSpPr>
          <p:nvPr/>
        </p:nvSpPr>
        <p:spPr>
          <a:xfrm>
            <a:off x="5032633" y="5086119"/>
            <a:ext cx="1371600" cy="933683"/>
          </a:xfrm>
          <a:prstGeom prst="rect">
            <a:avLst/>
          </a:prstGeom>
          <a:solidFill>
            <a:srgbClr val="00B050"/>
          </a:solidFill>
        </p:spPr>
        <p:txBody>
          <a:bodyPr vert="horz" lIns="91440" tIns="45720" rIns="91440" bIns="45720" rtlCol="0" anchor="ctr">
            <a:normAutofit/>
          </a:bodyPr>
          <a:lstStyle>
            <a:lvl1pPr marL="167923" indent="-167923" algn="l" defTabSz="685983" rtl="0" eaLnBrk="1" latinLnBrk="0" hangingPunct="1">
              <a:lnSpc>
                <a:spcPct val="90000"/>
              </a:lnSpc>
              <a:spcBef>
                <a:spcPts val="1350"/>
              </a:spcBef>
              <a:buClr>
                <a:schemeClr val="accent1"/>
              </a:buClr>
              <a:buSzPct val="100000"/>
              <a:buFont typeface="Arial" pitchFamily="34" charset="0"/>
              <a:buChar char="•"/>
              <a:defRPr sz="1800" kern="1200">
                <a:solidFill>
                  <a:schemeClr val="tx1"/>
                </a:solidFill>
                <a:latin typeface="+mn-lt"/>
                <a:ea typeface="+mn-ea"/>
                <a:cs typeface="+mn-cs"/>
              </a:defRPr>
            </a:lvl1pPr>
            <a:lvl2pPr marL="347755" indent="-173878" algn="l" defTabSz="685983" rtl="0" eaLnBrk="1" latinLnBrk="0" hangingPunct="1">
              <a:lnSpc>
                <a:spcPct val="90000"/>
              </a:lnSpc>
              <a:spcBef>
                <a:spcPts val="900"/>
              </a:spcBef>
              <a:buClr>
                <a:schemeClr val="accent1"/>
              </a:buClr>
              <a:buSzPct val="100000"/>
              <a:buFont typeface="Arial" pitchFamily="34" charset="0"/>
              <a:buChar char="•"/>
              <a:defRPr sz="1500" kern="1200">
                <a:solidFill>
                  <a:schemeClr val="tx1"/>
                </a:solidFill>
                <a:latin typeface="+mn-lt"/>
                <a:ea typeface="+mn-ea"/>
                <a:cs typeface="+mn-cs"/>
              </a:defRPr>
            </a:lvl2pPr>
            <a:lvl3pPr marL="512105" indent="-164350" algn="l" defTabSz="685983" rtl="0" eaLnBrk="1" latinLnBrk="0" hangingPunct="1">
              <a:lnSpc>
                <a:spcPct val="90000"/>
              </a:lnSpc>
              <a:spcBef>
                <a:spcPts val="450"/>
              </a:spcBef>
              <a:buClr>
                <a:schemeClr val="accent1"/>
              </a:buClr>
              <a:buSzPct val="100000"/>
              <a:buFont typeface="Arial" pitchFamily="34" charset="0"/>
              <a:buChar char="•"/>
              <a:defRPr sz="1350" kern="1200">
                <a:solidFill>
                  <a:schemeClr val="tx1"/>
                </a:solidFill>
                <a:latin typeface="+mn-lt"/>
                <a:ea typeface="+mn-ea"/>
                <a:cs typeface="+mn-cs"/>
              </a:defRPr>
            </a:lvl3pPr>
            <a:lvl4pPr marL="643109" indent="-131004" algn="l" defTabSz="685983" rtl="0" eaLnBrk="1" latinLnBrk="0" hangingPunct="1">
              <a:lnSpc>
                <a:spcPct val="90000"/>
              </a:lnSpc>
              <a:spcBef>
                <a:spcPts val="450"/>
              </a:spcBef>
              <a:buClr>
                <a:schemeClr val="accent1"/>
              </a:buClr>
              <a:buSzPct val="100000"/>
              <a:buFont typeface="Arial" pitchFamily="34" charset="0"/>
              <a:buChar char="•"/>
              <a:defRPr sz="1200" kern="1200">
                <a:solidFill>
                  <a:schemeClr val="tx1"/>
                </a:solidFill>
                <a:latin typeface="+mn-lt"/>
                <a:ea typeface="+mn-ea"/>
                <a:cs typeface="+mn-cs"/>
              </a:defRPr>
            </a:lvl4pPr>
            <a:lvl5pPr marL="772922" indent="-129813" algn="l" defTabSz="685983" rtl="0" eaLnBrk="1" latinLnBrk="0" hangingPunct="1">
              <a:lnSpc>
                <a:spcPct val="90000"/>
              </a:lnSpc>
              <a:spcBef>
                <a:spcPts val="450"/>
              </a:spcBef>
              <a:buClr>
                <a:schemeClr val="accent1"/>
              </a:buClr>
              <a:buSzPct val="100000"/>
              <a:buFont typeface="Arial" pitchFamily="34" charset="0"/>
              <a:buChar char="•"/>
              <a:defRPr sz="1200" kern="1200">
                <a:solidFill>
                  <a:schemeClr val="tx1"/>
                </a:solidFill>
                <a:latin typeface="+mn-lt"/>
                <a:ea typeface="+mn-ea"/>
                <a:cs typeface="+mn-cs"/>
              </a:defRPr>
            </a:lvl5pPr>
            <a:lvl6pPr marL="905497" indent="-130337" algn="l" defTabSz="685983" rtl="0" eaLnBrk="1" latinLnBrk="0" hangingPunct="1">
              <a:spcBef>
                <a:spcPts val="450"/>
              </a:spcBef>
              <a:buClr>
                <a:schemeClr val="accent1"/>
              </a:buClr>
              <a:buFont typeface="Arial" pitchFamily="34" charset="0"/>
              <a:buChar char="•"/>
              <a:defRPr sz="1200" kern="1200">
                <a:solidFill>
                  <a:schemeClr val="tx1"/>
                </a:solidFill>
                <a:latin typeface="+mn-lt"/>
                <a:ea typeface="+mn-ea"/>
                <a:cs typeface="+mn-cs"/>
              </a:defRPr>
            </a:lvl6pPr>
            <a:lvl7pPr marL="1035834" indent="-130337" algn="l" defTabSz="685983" rtl="0" eaLnBrk="1" latinLnBrk="0" hangingPunct="1">
              <a:spcBef>
                <a:spcPts val="450"/>
              </a:spcBef>
              <a:buClr>
                <a:schemeClr val="accent1"/>
              </a:buClr>
              <a:buFont typeface="Arial" pitchFamily="34" charset="0"/>
              <a:buChar char="•"/>
              <a:defRPr sz="1200" kern="1200">
                <a:solidFill>
                  <a:schemeClr val="tx1"/>
                </a:solidFill>
                <a:latin typeface="+mn-lt"/>
                <a:ea typeface="+mn-ea"/>
                <a:cs typeface="+mn-cs"/>
              </a:defRPr>
            </a:lvl7pPr>
            <a:lvl8pPr marL="1166171" indent="-130337" algn="l" defTabSz="685983" rtl="0" eaLnBrk="1" latinLnBrk="0" hangingPunct="1">
              <a:spcBef>
                <a:spcPts val="450"/>
              </a:spcBef>
              <a:buClr>
                <a:schemeClr val="accent1"/>
              </a:buClr>
              <a:buFont typeface="Arial" pitchFamily="34" charset="0"/>
              <a:buChar char="•"/>
              <a:defRPr sz="1200" kern="1200">
                <a:solidFill>
                  <a:schemeClr val="tx1"/>
                </a:solidFill>
                <a:latin typeface="+mn-lt"/>
                <a:ea typeface="+mn-ea"/>
                <a:cs typeface="+mn-cs"/>
              </a:defRPr>
            </a:lvl8pPr>
            <a:lvl9pPr marL="1296508" indent="-130337" algn="l" defTabSz="685983" rtl="0" eaLnBrk="1" latinLnBrk="0" hangingPunct="1">
              <a:spcBef>
                <a:spcPts val="450"/>
              </a:spcBef>
              <a:buClr>
                <a:schemeClr val="accent1"/>
              </a:buClr>
              <a:buFont typeface="Arial" pitchFamily="34" charset="0"/>
              <a:buChar char="•"/>
              <a:defRPr sz="1200" kern="1200">
                <a:solidFill>
                  <a:schemeClr val="tx1"/>
                </a:solidFill>
                <a:latin typeface="+mn-lt"/>
                <a:ea typeface="+mn-ea"/>
                <a:cs typeface="+mn-cs"/>
              </a:defRPr>
            </a:lvl9pPr>
          </a:lstStyle>
          <a:p>
            <a:pPr marL="0" indent="0" algn="ctr">
              <a:buClr>
                <a:srgbClr val="56C5FF"/>
              </a:buClr>
              <a:buFont typeface="Arial" pitchFamily="34" charset="0"/>
              <a:buNone/>
            </a:pPr>
            <a:r>
              <a:rPr lang="en-US" dirty="0">
                <a:solidFill>
                  <a:prstClr val="white"/>
                </a:solidFill>
              </a:rPr>
              <a:t>Reward center</a:t>
            </a:r>
          </a:p>
        </p:txBody>
      </p:sp>
      <p:sp>
        <p:nvSpPr>
          <p:cNvPr id="7" name="Content Placeholder 2">
            <a:extLst>
              <a:ext uri="{FF2B5EF4-FFF2-40B4-BE49-F238E27FC236}">
                <a16:creationId xmlns:a16="http://schemas.microsoft.com/office/drawing/2014/main" xmlns="" id="{7ADDFB45-0F65-40D3-9DA7-0DECF4685AAA}"/>
              </a:ext>
            </a:extLst>
          </p:cNvPr>
          <p:cNvSpPr txBox="1">
            <a:spLocks/>
          </p:cNvSpPr>
          <p:nvPr/>
        </p:nvSpPr>
        <p:spPr>
          <a:xfrm>
            <a:off x="6400800" y="5410200"/>
            <a:ext cx="934844" cy="609600"/>
          </a:xfrm>
          <a:prstGeom prst="rect">
            <a:avLst/>
          </a:prstGeom>
          <a:solidFill>
            <a:srgbClr val="FFFF00"/>
          </a:solidFill>
        </p:spPr>
        <p:txBody>
          <a:bodyPr vert="horz" lIns="91440" tIns="45720" rIns="91440" bIns="45720" rtlCol="0">
            <a:normAutofit/>
          </a:bodyPr>
          <a:lstStyle>
            <a:lvl1pPr marL="167923" indent="-167923" algn="l" defTabSz="685983" rtl="0" eaLnBrk="1" latinLnBrk="0" hangingPunct="1">
              <a:lnSpc>
                <a:spcPct val="90000"/>
              </a:lnSpc>
              <a:spcBef>
                <a:spcPts val="1350"/>
              </a:spcBef>
              <a:buClr>
                <a:schemeClr val="accent1"/>
              </a:buClr>
              <a:buSzPct val="100000"/>
              <a:buFont typeface="Arial" pitchFamily="34" charset="0"/>
              <a:buChar char="•"/>
              <a:defRPr sz="1800" kern="1200">
                <a:solidFill>
                  <a:schemeClr val="tx1"/>
                </a:solidFill>
                <a:latin typeface="+mn-lt"/>
                <a:ea typeface="+mn-ea"/>
                <a:cs typeface="+mn-cs"/>
              </a:defRPr>
            </a:lvl1pPr>
            <a:lvl2pPr marL="347755" indent="-173878" algn="l" defTabSz="685983" rtl="0" eaLnBrk="1" latinLnBrk="0" hangingPunct="1">
              <a:lnSpc>
                <a:spcPct val="90000"/>
              </a:lnSpc>
              <a:spcBef>
                <a:spcPts val="900"/>
              </a:spcBef>
              <a:buClr>
                <a:schemeClr val="accent1"/>
              </a:buClr>
              <a:buSzPct val="100000"/>
              <a:buFont typeface="Arial" pitchFamily="34" charset="0"/>
              <a:buChar char="•"/>
              <a:defRPr sz="1500" kern="1200">
                <a:solidFill>
                  <a:schemeClr val="tx1"/>
                </a:solidFill>
                <a:latin typeface="+mn-lt"/>
                <a:ea typeface="+mn-ea"/>
                <a:cs typeface="+mn-cs"/>
              </a:defRPr>
            </a:lvl2pPr>
            <a:lvl3pPr marL="512105" indent="-164350" algn="l" defTabSz="685983" rtl="0" eaLnBrk="1" latinLnBrk="0" hangingPunct="1">
              <a:lnSpc>
                <a:spcPct val="90000"/>
              </a:lnSpc>
              <a:spcBef>
                <a:spcPts val="450"/>
              </a:spcBef>
              <a:buClr>
                <a:schemeClr val="accent1"/>
              </a:buClr>
              <a:buSzPct val="100000"/>
              <a:buFont typeface="Arial" pitchFamily="34" charset="0"/>
              <a:buChar char="•"/>
              <a:defRPr sz="1350" kern="1200">
                <a:solidFill>
                  <a:schemeClr val="tx1"/>
                </a:solidFill>
                <a:latin typeface="+mn-lt"/>
                <a:ea typeface="+mn-ea"/>
                <a:cs typeface="+mn-cs"/>
              </a:defRPr>
            </a:lvl3pPr>
            <a:lvl4pPr marL="643109" indent="-131004" algn="l" defTabSz="685983" rtl="0" eaLnBrk="1" latinLnBrk="0" hangingPunct="1">
              <a:lnSpc>
                <a:spcPct val="90000"/>
              </a:lnSpc>
              <a:spcBef>
                <a:spcPts val="450"/>
              </a:spcBef>
              <a:buClr>
                <a:schemeClr val="accent1"/>
              </a:buClr>
              <a:buSzPct val="100000"/>
              <a:buFont typeface="Arial" pitchFamily="34" charset="0"/>
              <a:buChar char="•"/>
              <a:defRPr sz="1200" kern="1200">
                <a:solidFill>
                  <a:schemeClr val="tx1"/>
                </a:solidFill>
                <a:latin typeface="+mn-lt"/>
                <a:ea typeface="+mn-ea"/>
                <a:cs typeface="+mn-cs"/>
              </a:defRPr>
            </a:lvl4pPr>
            <a:lvl5pPr marL="772922" indent="-129813" algn="l" defTabSz="685983" rtl="0" eaLnBrk="1" latinLnBrk="0" hangingPunct="1">
              <a:lnSpc>
                <a:spcPct val="90000"/>
              </a:lnSpc>
              <a:spcBef>
                <a:spcPts val="450"/>
              </a:spcBef>
              <a:buClr>
                <a:schemeClr val="accent1"/>
              </a:buClr>
              <a:buSzPct val="100000"/>
              <a:buFont typeface="Arial" pitchFamily="34" charset="0"/>
              <a:buChar char="•"/>
              <a:defRPr sz="1200" kern="1200">
                <a:solidFill>
                  <a:schemeClr val="tx1"/>
                </a:solidFill>
                <a:latin typeface="+mn-lt"/>
                <a:ea typeface="+mn-ea"/>
                <a:cs typeface="+mn-cs"/>
              </a:defRPr>
            </a:lvl5pPr>
            <a:lvl6pPr marL="905497" indent="-130337" algn="l" defTabSz="685983" rtl="0" eaLnBrk="1" latinLnBrk="0" hangingPunct="1">
              <a:spcBef>
                <a:spcPts val="450"/>
              </a:spcBef>
              <a:buClr>
                <a:schemeClr val="accent1"/>
              </a:buClr>
              <a:buFont typeface="Arial" pitchFamily="34" charset="0"/>
              <a:buChar char="•"/>
              <a:defRPr sz="1200" kern="1200">
                <a:solidFill>
                  <a:schemeClr val="tx1"/>
                </a:solidFill>
                <a:latin typeface="+mn-lt"/>
                <a:ea typeface="+mn-ea"/>
                <a:cs typeface="+mn-cs"/>
              </a:defRPr>
            </a:lvl6pPr>
            <a:lvl7pPr marL="1035834" indent="-130337" algn="l" defTabSz="685983" rtl="0" eaLnBrk="1" latinLnBrk="0" hangingPunct="1">
              <a:spcBef>
                <a:spcPts val="450"/>
              </a:spcBef>
              <a:buClr>
                <a:schemeClr val="accent1"/>
              </a:buClr>
              <a:buFont typeface="Arial" pitchFamily="34" charset="0"/>
              <a:buChar char="•"/>
              <a:defRPr sz="1200" kern="1200">
                <a:solidFill>
                  <a:schemeClr val="tx1"/>
                </a:solidFill>
                <a:latin typeface="+mn-lt"/>
                <a:ea typeface="+mn-ea"/>
                <a:cs typeface="+mn-cs"/>
              </a:defRPr>
            </a:lvl7pPr>
            <a:lvl8pPr marL="1166171" indent="-130337" algn="l" defTabSz="685983" rtl="0" eaLnBrk="1" latinLnBrk="0" hangingPunct="1">
              <a:spcBef>
                <a:spcPts val="450"/>
              </a:spcBef>
              <a:buClr>
                <a:schemeClr val="accent1"/>
              </a:buClr>
              <a:buFont typeface="Arial" pitchFamily="34" charset="0"/>
              <a:buChar char="•"/>
              <a:defRPr sz="1200" kern="1200">
                <a:solidFill>
                  <a:schemeClr val="tx1"/>
                </a:solidFill>
                <a:latin typeface="+mn-lt"/>
                <a:ea typeface="+mn-ea"/>
                <a:cs typeface="+mn-cs"/>
              </a:defRPr>
            </a:lvl8pPr>
            <a:lvl9pPr marL="1296508" indent="-130337" algn="l" defTabSz="685983" rtl="0" eaLnBrk="1" latinLnBrk="0" hangingPunct="1">
              <a:spcBef>
                <a:spcPts val="450"/>
              </a:spcBef>
              <a:buClr>
                <a:schemeClr val="accent1"/>
              </a:buClr>
              <a:buFont typeface="Arial" pitchFamily="34" charset="0"/>
              <a:buChar char="•"/>
              <a:defRPr sz="1200" kern="1200">
                <a:solidFill>
                  <a:schemeClr val="tx1"/>
                </a:solidFill>
                <a:latin typeface="+mn-lt"/>
                <a:ea typeface="+mn-ea"/>
                <a:cs typeface="+mn-cs"/>
              </a:defRPr>
            </a:lvl9pPr>
          </a:lstStyle>
          <a:p>
            <a:pPr marL="0" indent="0" algn="ctr">
              <a:buClr>
                <a:srgbClr val="56C5FF"/>
              </a:buClr>
              <a:buFont typeface="Arial" pitchFamily="34" charset="0"/>
              <a:buNone/>
            </a:pPr>
            <a:r>
              <a:rPr lang="en-US" dirty="0">
                <a:solidFill>
                  <a:srgbClr val="000000"/>
                </a:solidFill>
              </a:rPr>
              <a:t>Control center</a:t>
            </a:r>
          </a:p>
        </p:txBody>
      </p:sp>
      <p:sp>
        <p:nvSpPr>
          <p:cNvPr id="8" name="TextBox 7">
            <a:extLst>
              <a:ext uri="{FF2B5EF4-FFF2-40B4-BE49-F238E27FC236}">
                <a16:creationId xmlns:a16="http://schemas.microsoft.com/office/drawing/2014/main" xmlns="" id="{84EDF1D7-1E28-468E-AB7A-83639222F008}"/>
              </a:ext>
            </a:extLst>
          </p:cNvPr>
          <p:cNvSpPr txBox="1"/>
          <p:nvPr/>
        </p:nvSpPr>
        <p:spPr>
          <a:xfrm>
            <a:off x="2374882" y="6210300"/>
            <a:ext cx="1451038" cy="369332"/>
          </a:xfrm>
          <a:prstGeom prst="rect">
            <a:avLst/>
          </a:prstGeom>
          <a:noFill/>
        </p:spPr>
        <p:txBody>
          <a:bodyPr wrap="none" rtlCol="0">
            <a:spAutoFit/>
          </a:bodyPr>
          <a:lstStyle/>
          <a:p>
            <a:r>
              <a:rPr lang="en-US" dirty="0">
                <a:solidFill>
                  <a:prstClr val="white"/>
                </a:solidFill>
              </a:rPr>
              <a:t>Normal Brain</a:t>
            </a:r>
          </a:p>
        </p:txBody>
      </p:sp>
      <p:sp>
        <p:nvSpPr>
          <p:cNvPr id="9" name="TextBox 8">
            <a:extLst>
              <a:ext uri="{FF2B5EF4-FFF2-40B4-BE49-F238E27FC236}">
                <a16:creationId xmlns:a16="http://schemas.microsoft.com/office/drawing/2014/main" xmlns="" id="{5C156664-6CCA-4392-969F-5EF4783689B8}"/>
              </a:ext>
            </a:extLst>
          </p:cNvPr>
          <p:cNvSpPr txBox="1"/>
          <p:nvPr/>
        </p:nvSpPr>
        <p:spPr>
          <a:xfrm>
            <a:off x="5711177" y="6207354"/>
            <a:ext cx="1598515" cy="369332"/>
          </a:xfrm>
          <a:prstGeom prst="rect">
            <a:avLst/>
          </a:prstGeom>
          <a:noFill/>
        </p:spPr>
        <p:txBody>
          <a:bodyPr wrap="none" rtlCol="0">
            <a:spAutoFit/>
          </a:bodyPr>
          <a:lstStyle/>
          <a:p>
            <a:r>
              <a:rPr lang="en-US" dirty="0">
                <a:solidFill>
                  <a:prstClr val="white"/>
                </a:solidFill>
              </a:rPr>
              <a:t>Addicted Brain</a:t>
            </a:r>
          </a:p>
        </p:txBody>
      </p:sp>
    </p:spTree>
    <p:extLst>
      <p:ext uri="{BB962C8B-B14F-4D97-AF65-F5344CB8AC3E}">
        <p14:creationId xmlns:p14="http://schemas.microsoft.com/office/powerpoint/2010/main" val="2657890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909874-DE2B-433B-8B5B-0D2058580655}"/>
              </a:ext>
            </a:extLst>
          </p:cNvPr>
          <p:cNvSpPr>
            <a:spLocks noGrp="1"/>
          </p:cNvSpPr>
          <p:nvPr>
            <p:ph type="title"/>
          </p:nvPr>
        </p:nvSpPr>
        <p:spPr>
          <a:xfrm>
            <a:off x="1409700" y="152400"/>
            <a:ext cx="6324600" cy="685800"/>
          </a:xfrm>
        </p:spPr>
        <p:txBody>
          <a:bodyPr/>
          <a:lstStyle/>
          <a:p>
            <a:r>
              <a:rPr lang="en-US" dirty="0"/>
              <a:t>What can we learn from this?</a:t>
            </a:r>
          </a:p>
        </p:txBody>
      </p:sp>
      <p:sp>
        <p:nvSpPr>
          <p:cNvPr id="3" name="Content Placeholder 2">
            <a:extLst>
              <a:ext uri="{FF2B5EF4-FFF2-40B4-BE49-F238E27FC236}">
                <a16:creationId xmlns:a16="http://schemas.microsoft.com/office/drawing/2014/main" xmlns="" id="{D43BA86B-550D-4126-96F5-97A0BE601C45}"/>
              </a:ext>
            </a:extLst>
          </p:cNvPr>
          <p:cNvSpPr>
            <a:spLocks noGrp="1"/>
          </p:cNvSpPr>
          <p:nvPr>
            <p:ph idx="1"/>
          </p:nvPr>
        </p:nvSpPr>
        <p:spPr>
          <a:xfrm>
            <a:off x="1801923" y="1066801"/>
            <a:ext cx="5540153" cy="1752600"/>
          </a:xfrm>
        </p:spPr>
        <p:txBody>
          <a:bodyPr>
            <a:normAutofit fontScale="92500"/>
          </a:bodyPr>
          <a:lstStyle/>
          <a:p>
            <a:r>
              <a:rPr lang="en-US" sz="3000" b="1" dirty="0"/>
              <a:t>All behavior that is rewarded and repeated will change your brain – this will form habits and eventually addictions (shaping).</a:t>
            </a:r>
          </a:p>
          <a:p>
            <a:endParaRPr lang="en-US" dirty="0"/>
          </a:p>
          <a:p>
            <a:pPr marL="0" indent="0">
              <a:buNone/>
            </a:pPr>
            <a:endParaRPr lang="en-US" sz="2800" dirty="0"/>
          </a:p>
          <a:p>
            <a:endParaRPr lang="en-US" dirty="0"/>
          </a:p>
        </p:txBody>
      </p:sp>
      <p:pic>
        <p:nvPicPr>
          <p:cNvPr id="4" name="Picture 2" descr="6. Cells">
            <a:extLst>
              <a:ext uri="{FF2B5EF4-FFF2-40B4-BE49-F238E27FC236}">
                <a16:creationId xmlns:a16="http://schemas.microsoft.com/office/drawing/2014/main" xmlns="" id="{9C466697-1235-45AC-8F8F-0FB351AC22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797602"/>
            <a:ext cx="4114800" cy="247679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66800" y="5638800"/>
            <a:ext cx="8305800" cy="523220"/>
          </a:xfrm>
          <a:prstGeom prst="rect">
            <a:avLst/>
          </a:prstGeom>
          <a:noFill/>
        </p:spPr>
        <p:txBody>
          <a:bodyPr wrap="square" rtlCol="0">
            <a:spAutoFit/>
          </a:bodyPr>
          <a:lstStyle/>
          <a:p>
            <a:r>
              <a:rPr lang="en-US" sz="2800" b="1" dirty="0">
                <a:solidFill>
                  <a:srgbClr val="F8B004">
                    <a:lumMod val="40000"/>
                    <a:lumOff val="60000"/>
                  </a:srgbClr>
                </a:solidFill>
              </a:rPr>
              <a:t>“Nerve cells that fire together will wire together.”</a:t>
            </a:r>
          </a:p>
        </p:txBody>
      </p:sp>
    </p:spTree>
    <p:extLst>
      <p:ext uri="{BB962C8B-B14F-4D97-AF65-F5344CB8AC3E}">
        <p14:creationId xmlns:p14="http://schemas.microsoft.com/office/powerpoint/2010/main" val="396406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Factors that Shape Addiction</a:t>
            </a:r>
          </a:p>
        </p:txBody>
      </p:sp>
      <p:sp>
        <p:nvSpPr>
          <p:cNvPr id="3" name="Content Placeholder 2"/>
          <p:cNvSpPr>
            <a:spLocks noGrp="1"/>
          </p:cNvSpPr>
          <p:nvPr>
            <p:ph idx="1"/>
          </p:nvPr>
        </p:nvSpPr>
        <p:spPr>
          <a:xfrm>
            <a:off x="1143000" y="1905000"/>
            <a:ext cx="6852578" cy="4114801"/>
          </a:xfrm>
        </p:spPr>
        <p:txBody>
          <a:bodyPr/>
          <a:lstStyle/>
          <a:p>
            <a:pPr marL="514350" indent="-514350">
              <a:buFont typeface="+mj-lt"/>
              <a:buAutoNum type="arabicPeriod"/>
            </a:pPr>
            <a:r>
              <a:rPr lang="en-US" sz="4800" dirty="0">
                <a:solidFill>
                  <a:srgbClr val="FFFF00"/>
                </a:solidFill>
              </a:rPr>
              <a:t>Genetics</a:t>
            </a:r>
          </a:p>
          <a:p>
            <a:pPr marL="514350" indent="-514350">
              <a:buFont typeface="+mj-lt"/>
              <a:buAutoNum type="arabicPeriod"/>
            </a:pPr>
            <a:r>
              <a:rPr lang="en-US" sz="2800" dirty="0"/>
              <a:t>Contributing Events or Pressures</a:t>
            </a:r>
          </a:p>
          <a:p>
            <a:pPr marL="0" indent="0">
              <a:buNone/>
            </a:pPr>
            <a:endParaRPr lang="en-US" dirty="0"/>
          </a:p>
        </p:txBody>
      </p:sp>
    </p:spTree>
    <p:extLst>
      <p:ext uri="{BB962C8B-B14F-4D97-AF65-F5344CB8AC3E}">
        <p14:creationId xmlns:p14="http://schemas.microsoft.com/office/powerpoint/2010/main" val="3250126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6859787" cy="1219200"/>
          </a:xfrm>
        </p:spPr>
        <p:txBody>
          <a:bodyPr/>
          <a:lstStyle/>
          <a:p>
            <a:r>
              <a:rPr lang="en-US" b="1" dirty="0"/>
              <a:t>Factors that Shape Addiction</a:t>
            </a:r>
            <a:r>
              <a:rPr lang="en-US" sz="2800" dirty="0"/>
              <a:t/>
            </a:r>
            <a:br>
              <a:rPr lang="en-US" sz="2800" dirty="0"/>
            </a:br>
            <a:r>
              <a:rPr lang="en-US" sz="2800" dirty="0"/>
              <a:t>	</a:t>
            </a:r>
            <a:r>
              <a:rPr lang="en-US" sz="2000" dirty="0">
                <a:solidFill>
                  <a:srgbClr val="FFFF00"/>
                </a:solidFill>
              </a:rPr>
              <a:t>2.  Contributing Factors</a:t>
            </a:r>
          </a:p>
        </p:txBody>
      </p:sp>
      <p:sp>
        <p:nvSpPr>
          <p:cNvPr id="3" name="Content Placeholder 2"/>
          <p:cNvSpPr>
            <a:spLocks noGrp="1"/>
          </p:cNvSpPr>
          <p:nvPr>
            <p:ph idx="1"/>
          </p:nvPr>
        </p:nvSpPr>
        <p:spPr>
          <a:xfrm>
            <a:off x="1295400" y="1066800"/>
            <a:ext cx="4011612" cy="1447802"/>
          </a:xfrm>
        </p:spPr>
        <p:txBody>
          <a:bodyPr>
            <a:normAutofit/>
          </a:bodyPr>
          <a:lstStyle/>
          <a:p>
            <a:pPr lvl="1"/>
            <a:endParaRPr lang="en-US" dirty="0"/>
          </a:p>
          <a:p>
            <a:pPr lvl="1"/>
            <a:r>
              <a:rPr lang="en-US" sz="2400" dirty="0"/>
              <a:t>These are factors that shape behaviors.</a:t>
            </a:r>
          </a:p>
          <a:p>
            <a:pPr lvl="1"/>
            <a:endParaRPr lang="en-US" dirty="0"/>
          </a:p>
          <a:p>
            <a:pPr lvl="1"/>
            <a:endParaRPr lang="en-US" dirty="0"/>
          </a:p>
        </p:txBody>
      </p:sp>
      <p:pic>
        <p:nvPicPr>
          <p:cNvPr id="6" name="Picture 5">
            <a:extLst>
              <a:ext uri="{FF2B5EF4-FFF2-40B4-BE49-F238E27FC236}">
                <a16:creationId xmlns:a16="http://schemas.microsoft.com/office/drawing/2014/main" xmlns="" id="{C91A95B5-359D-4BF8-8F00-97E83AC9AE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87410"/>
            <a:ext cx="4911434" cy="4370590"/>
          </a:xfrm>
          <a:prstGeom prst="rect">
            <a:avLst/>
          </a:prstGeom>
        </p:spPr>
      </p:pic>
      <p:pic>
        <p:nvPicPr>
          <p:cNvPr id="10" name="Picture 9">
            <a:extLst>
              <a:ext uri="{FF2B5EF4-FFF2-40B4-BE49-F238E27FC236}">
                <a16:creationId xmlns:a16="http://schemas.microsoft.com/office/drawing/2014/main" xmlns="" id="{D4A95DF6-BDAE-46C9-A0D5-B79794A616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6667" t="2444"/>
          <a:stretch/>
        </p:blipFill>
        <p:spPr>
          <a:xfrm>
            <a:off x="6045782" y="3487263"/>
            <a:ext cx="2481686" cy="3404580"/>
          </a:xfrm>
          <a:prstGeom prst="rect">
            <a:avLst/>
          </a:prstGeom>
        </p:spPr>
      </p:pic>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434" y="838200"/>
            <a:ext cx="4203811"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463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35379"/>
            <a:ext cx="6646016"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2"/>
          <p:cNvSpPr txBox="1">
            <a:spLocks/>
          </p:cNvSpPr>
          <p:nvPr/>
        </p:nvSpPr>
        <p:spPr>
          <a:xfrm>
            <a:off x="-13605" y="4495800"/>
            <a:ext cx="9141277" cy="2362200"/>
          </a:xfrm>
          <a:prstGeom prst="rect">
            <a:avLst/>
          </a:prstGeom>
        </p:spPr>
        <p:txBody>
          <a:bodyPr vert="horz" lIns="91440" tIns="45720" rIns="91440" bIns="45720" rtlCol="0" anchor="t">
            <a:normAutofit fontScale="97500"/>
          </a:bodyPr>
          <a:lstStyle>
            <a:lvl1pPr algn="l" defTabSz="685983" rtl="0" eaLnBrk="1" latinLnBrk="0" hangingPunct="1">
              <a:lnSpc>
                <a:spcPct val="90000"/>
              </a:lnSpc>
              <a:spcBef>
                <a:spcPct val="0"/>
              </a:spcBef>
              <a:buNone/>
              <a:defRPr sz="2701" kern="1200" spc="75" baseline="0">
                <a:solidFill>
                  <a:schemeClr val="tx1"/>
                </a:solidFill>
                <a:latin typeface="+mj-lt"/>
                <a:ea typeface="+mj-ea"/>
                <a:cs typeface="+mj-cs"/>
              </a:defRPr>
            </a:lvl1pPr>
          </a:lstStyle>
          <a:p>
            <a:r>
              <a:rPr lang="en-US" dirty="0">
                <a:solidFill>
                  <a:srgbClr val="FFC000"/>
                </a:solidFill>
              </a:rPr>
              <a:t>A winepress in a vineyard in </a:t>
            </a:r>
            <a:r>
              <a:rPr lang="en-US" dirty="0" err="1">
                <a:solidFill>
                  <a:srgbClr val="FFC000"/>
                </a:solidFill>
              </a:rPr>
              <a:t>Jezreel</a:t>
            </a:r>
            <a:r>
              <a:rPr lang="en-US" dirty="0">
                <a:solidFill>
                  <a:srgbClr val="FFC000"/>
                </a:solidFill>
              </a:rPr>
              <a:t>.  Very likely the location of </a:t>
            </a:r>
            <a:r>
              <a:rPr lang="en-US" dirty="0" err="1">
                <a:solidFill>
                  <a:srgbClr val="FFC000"/>
                </a:solidFill>
              </a:rPr>
              <a:t>Naboth’s</a:t>
            </a:r>
            <a:r>
              <a:rPr lang="en-US" dirty="0">
                <a:solidFill>
                  <a:srgbClr val="FFC000"/>
                </a:solidFill>
              </a:rPr>
              <a:t> vineyard.  God promised to punish Ahab but delayed when Ahab ‘repented’.  The punishment passed to his son </a:t>
            </a:r>
            <a:r>
              <a:rPr lang="en-US" dirty="0" err="1">
                <a:solidFill>
                  <a:srgbClr val="FFC000"/>
                </a:solidFill>
              </a:rPr>
              <a:t>Joram</a:t>
            </a:r>
            <a:r>
              <a:rPr lang="en-US" dirty="0">
                <a:solidFill>
                  <a:srgbClr val="FFC000"/>
                </a:solidFill>
              </a:rPr>
              <a:t> who was shot in the back by an arrow from the bow of Jehu and his body was thrown in the vineyard of </a:t>
            </a:r>
            <a:r>
              <a:rPr lang="en-US" dirty="0" err="1">
                <a:solidFill>
                  <a:srgbClr val="FFC000"/>
                </a:solidFill>
              </a:rPr>
              <a:t>Naboth</a:t>
            </a:r>
            <a:r>
              <a:rPr lang="en-US" dirty="0">
                <a:solidFill>
                  <a:srgbClr val="FFC000"/>
                </a:solidFill>
              </a:rPr>
              <a:t>!</a:t>
            </a:r>
          </a:p>
          <a:p>
            <a:endParaRPr lang="en-US" dirty="0">
              <a:solidFill>
                <a:srgbClr val="FFC000"/>
              </a:solidFill>
            </a:endParaRPr>
          </a:p>
          <a:p>
            <a:endParaRPr lang="en-US" dirty="0">
              <a:solidFill>
                <a:srgbClr val="FFC000"/>
              </a:solidFill>
            </a:endParaRPr>
          </a:p>
          <a:p>
            <a:endParaRPr lang="en-US" dirty="0">
              <a:solidFill>
                <a:srgbClr val="FFC000"/>
              </a:solidFill>
            </a:endParaRPr>
          </a:p>
          <a:p>
            <a:endParaRPr lang="en-US" dirty="0">
              <a:solidFill>
                <a:srgbClr val="FFC000"/>
              </a:solidFill>
            </a:endParaRPr>
          </a:p>
        </p:txBody>
      </p:sp>
    </p:spTree>
    <p:extLst>
      <p:ext uri="{BB962C8B-B14F-4D97-AF65-F5344CB8AC3E}">
        <p14:creationId xmlns:p14="http://schemas.microsoft.com/office/powerpoint/2010/main" val="691257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8C2D506-785C-4CA3-8AA8-8802B1BA30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00" y="2057401"/>
            <a:ext cx="5783688" cy="4494750"/>
          </a:xfrm>
          <a:prstGeom prst="rect">
            <a:avLst/>
          </a:prstGeom>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18" y="2209800"/>
            <a:ext cx="4590164" cy="4092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a:spLocks noGrp="1"/>
          </p:cNvSpPr>
          <p:nvPr>
            <p:ph type="title"/>
          </p:nvPr>
        </p:nvSpPr>
        <p:spPr>
          <a:xfrm>
            <a:off x="1143000" y="304800"/>
            <a:ext cx="6859787" cy="1219200"/>
          </a:xfrm>
        </p:spPr>
        <p:txBody>
          <a:bodyPr/>
          <a:lstStyle/>
          <a:p>
            <a:r>
              <a:rPr lang="en-US" b="1" dirty="0"/>
              <a:t>Factors that Shape Addiction</a:t>
            </a:r>
            <a:r>
              <a:rPr lang="en-US" sz="2800" dirty="0"/>
              <a:t/>
            </a:r>
            <a:br>
              <a:rPr lang="en-US" sz="2800" dirty="0"/>
            </a:br>
            <a:r>
              <a:rPr lang="en-US" sz="2800" dirty="0"/>
              <a:t>	</a:t>
            </a:r>
            <a:r>
              <a:rPr lang="en-US" sz="2000" dirty="0">
                <a:solidFill>
                  <a:srgbClr val="FFFF00"/>
                </a:solidFill>
              </a:rPr>
              <a:t>2.  Contributing Factors</a:t>
            </a:r>
          </a:p>
        </p:txBody>
      </p:sp>
    </p:spTree>
    <p:extLst>
      <p:ext uri="{BB962C8B-B14F-4D97-AF65-F5344CB8AC3E}">
        <p14:creationId xmlns:p14="http://schemas.microsoft.com/office/powerpoint/2010/main" val="2461329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woman with deep fryer">
            <a:hlinkClick r:id="rId3"/>
            <a:extLst>
              <a:ext uri="{FF2B5EF4-FFF2-40B4-BE49-F238E27FC236}">
                <a16:creationId xmlns:a16="http://schemas.microsoft.com/office/drawing/2014/main" xmlns="" id="{36814AF1-98DF-4172-BEDD-830484F252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0250" y="190500"/>
            <a:ext cx="4857750" cy="6477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334000" y="6324600"/>
            <a:ext cx="1600200" cy="342900"/>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345201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xmlns="" id="{B0F7A099-DA71-4A74-BEB0-17E1F278A0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33792"/>
            <a:ext cx="5257800" cy="385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xmlns="" id="{B1E5CF40-DD77-4941-965D-E3A128DA79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0"/>
            <a:ext cx="2895600" cy="3860800"/>
          </a:xfrm>
          <a:prstGeom prst="rect">
            <a:avLst/>
          </a:prstGeom>
        </p:spPr>
      </p:pic>
      <p:pic>
        <p:nvPicPr>
          <p:cNvPr id="10" name="Picture 3">
            <a:extLst>
              <a:ext uri="{FF2B5EF4-FFF2-40B4-BE49-F238E27FC236}">
                <a16:creationId xmlns:a16="http://schemas.microsoft.com/office/drawing/2014/main" xmlns="" id="{FBA23379-EBC6-4ADE-8660-C813BE283C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2022" y="3810000"/>
            <a:ext cx="4607378"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6142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B6AB3A1-3503-46AA-A023-710A15F063E4}"/>
              </a:ext>
            </a:extLst>
          </p:cNvPr>
          <p:cNvPicPr>
            <a:picLocks noChangeAspect="1"/>
          </p:cNvPicPr>
          <p:nvPr/>
        </p:nvPicPr>
        <p:blipFill rotWithShape="1">
          <a:blip r:embed="rId3">
            <a:extLst>
              <a:ext uri="{28A0092B-C50C-407E-A947-70E740481C1C}">
                <a14:useLocalDpi xmlns:a14="http://schemas.microsoft.com/office/drawing/2010/main" val="0"/>
              </a:ext>
            </a:extLst>
          </a:blip>
          <a:srcRect t="4950"/>
          <a:stretch/>
        </p:blipFill>
        <p:spPr>
          <a:xfrm>
            <a:off x="1143000" y="228600"/>
            <a:ext cx="7321074" cy="6156385"/>
          </a:xfrm>
          <a:prstGeom prst="rect">
            <a:avLst/>
          </a:prstGeom>
        </p:spPr>
      </p:pic>
    </p:spTree>
    <p:extLst>
      <p:ext uri="{BB962C8B-B14F-4D97-AF65-F5344CB8AC3E}">
        <p14:creationId xmlns:p14="http://schemas.microsoft.com/office/powerpoint/2010/main" val="4217958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962BC0A-A133-485B-A55E-69464401BC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1219200"/>
            <a:ext cx="5524500" cy="4419600"/>
          </a:xfrm>
          <a:prstGeom prst="rect">
            <a:avLst/>
          </a:prstGeom>
        </p:spPr>
      </p:pic>
      <p:pic>
        <p:nvPicPr>
          <p:cNvPr id="6" name="Content Placeholder 5">
            <a:extLst>
              <a:ext uri="{FF2B5EF4-FFF2-40B4-BE49-F238E27FC236}">
                <a16:creationId xmlns:a16="http://schemas.microsoft.com/office/drawing/2014/main" xmlns="" id="{EC3A86F6-4AAA-423D-A1A3-A293172938B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62050" y="0"/>
            <a:ext cx="6819900" cy="6858000"/>
          </a:xfrm>
        </p:spPr>
      </p:pic>
      <p:sp>
        <p:nvSpPr>
          <p:cNvPr id="4" name="Multiplication Sign 3">
            <a:extLst>
              <a:ext uri="{FF2B5EF4-FFF2-40B4-BE49-F238E27FC236}">
                <a16:creationId xmlns:a16="http://schemas.microsoft.com/office/drawing/2014/main" xmlns="" id="{137B7F60-BD25-42D6-9F6C-B05723BFA841}"/>
              </a:ext>
            </a:extLst>
          </p:cNvPr>
          <p:cNvSpPr/>
          <p:nvPr/>
        </p:nvSpPr>
        <p:spPr>
          <a:xfrm>
            <a:off x="2418990" y="625415"/>
            <a:ext cx="4686302" cy="52578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749531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1" presetClass="entr" presetSubtype="0" fill="hold" nodeType="afterEffect">
                                  <p:stCondLst>
                                    <p:cond delay="200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xit" presetSubtype="0" fill="hold" grpId="1" nodeType="withEffect">
                                  <p:stCondLst>
                                    <p:cond delay="200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xmlns="" id="{B134F404-AA20-4166-9DF5-A0167D1613B6}"/>
              </a:ext>
            </a:extLst>
          </p:cNvPr>
          <p:cNvPicPr>
            <a:picLocks noChangeAspect="1"/>
          </p:cNvPicPr>
          <p:nvPr/>
        </p:nvPicPr>
        <p:blipFill rotWithShape="1">
          <a:blip r:embed="rId3">
            <a:extLst>
              <a:ext uri="{28A0092B-C50C-407E-A947-70E740481C1C}">
                <a14:useLocalDpi xmlns:a14="http://schemas.microsoft.com/office/drawing/2010/main" val="0"/>
              </a:ext>
            </a:extLst>
          </a:blip>
          <a:srcRect l="25708"/>
          <a:stretch/>
        </p:blipFill>
        <p:spPr>
          <a:xfrm>
            <a:off x="5105400" y="1983954"/>
            <a:ext cx="4073664" cy="4874046"/>
          </a:xfrm>
          <a:prstGeom prst="rect">
            <a:avLst/>
          </a:prstGeom>
        </p:spPr>
      </p:pic>
      <p:pic>
        <p:nvPicPr>
          <p:cNvPr id="5" name="Picture 4">
            <a:extLst>
              <a:ext uri="{FF2B5EF4-FFF2-40B4-BE49-F238E27FC236}">
                <a16:creationId xmlns:a16="http://schemas.microsoft.com/office/drawing/2014/main" xmlns="" id="{EC4A3F02-2B88-4DF7-877C-2AB1A8E2DF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0"/>
            <a:ext cx="5317142" cy="4874046"/>
          </a:xfrm>
          <a:prstGeom prst="rect">
            <a:avLst/>
          </a:prstGeom>
        </p:spPr>
      </p:pic>
    </p:spTree>
    <p:extLst>
      <p:ext uri="{BB962C8B-B14F-4D97-AF65-F5344CB8AC3E}">
        <p14:creationId xmlns:p14="http://schemas.microsoft.com/office/powerpoint/2010/main" val="79013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3D2E7E7-225E-4EA1-8EC8-064028B046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6950" y="355600"/>
            <a:ext cx="4610100" cy="6146800"/>
          </a:xfrm>
          <a:prstGeom prst="rect">
            <a:avLst/>
          </a:prstGeom>
        </p:spPr>
      </p:pic>
    </p:spTree>
    <p:extLst>
      <p:ext uri="{BB962C8B-B14F-4D97-AF65-F5344CB8AC3E}">
        <p14:creationId xmlns:p14="http://schemas.microsoft.com/office/powerpoint/2010/main" val="2694349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59B7142-61DD-4B51-A6A5-387B86BC1B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1644525"/>
            <a:ext cx="4843914" cy="5205592"/>
          </a:xfrm>
          <a:prstGeom prst="rect">
            <a:avLst/>
          </a:prstGeom>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76200"/>
            <a:ext cx="7046913" cy="130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7869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2955E20-63F1-4F1F-8ED8-A4519F803D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894" y="1369629"/>
            <a:ext cx="6131120" cy="5467350"/>
          </a:xfrm>
          <a:prstGeom prst="rect">
            <a:avLst/>
          </a:prstGeom>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4956" y="0"/>
            <a:ext cx="7042150" cy="130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2113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A166BB6C-2EFC-4BA6-956B-69B4A94676A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07902" y="1438276"/>
            <a:ext cx="6112098" cy="5419724"/>
          </a:xfrm>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168"/>
            <a:ext cx="7046913" cy="130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4288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2"/>
          <p:cNvSpPr txBox="1">
            <a:spLocks/>
          </p:cNvSpPr>
          <p:nvPr/>
        </p:nvSpPr>
        <p:spPr>
          <a:xfrm>
            <a:off x="-10884" y="762000"/>
            <a:ext cx="9141277" cy="990600"/>
          </a:xfrm>
          <a:prstGeom prst="rect">
            <a:avLst/>
          </a:prstGeom>
        </p:spPr>
        <p:txBody>
          <a:bodyPr vert="horz" lIns="91440" tIns="45720" rIns="91440" bIns="45720" rtlCol="0" anchor="t">
            <a:normAutofit fontScale="97500"/>
          </a:bodyPr>
          <a:lstStyle>
            <a:lvl1pPr algn="l" defTabSz="685983" rtl="0" eaLnBrk="1" latinLnBrk="0" hangingPunct="1">
              <a:lnSpc>
                <a:spcPct val="90000"/>
              </a:lnSpc>
              <a:spcBef>
                <a:spcPct val="0"/>
              </a:spcBef>
              <a:buNone/>
              <a:defRPr sz="2701" kern="1200" spc="75" baseline="0">
                <a:solidFill>
                  <a:schemeClr val="tx1"/>
                </a:solidFill>
                <a:latin typeface="+mj-lt"/>
                <a:ea typeface="+mj-ea"/>
                <a:cs typeface="+mj-cs"/>
              </a:defRPr>
            </a:lvl1pPr>
          </a:lstStyle>
          <a:p>
            <a:r>
              <a:rPr lang="en-US" dirty="0">
                <a:solidFill>
                  <a:srgbClr val="FFC000"/>
                </a:solidFill>
              </a:rPr>
              <a:t>The Bible gives many indications that wine can be used in a way that carries a blessing with it.</a:t>
            </a:r>
          </a:p>
        </p:txBody>
      </p:sp>
      <p:sp>
        <p:nvSpPr>
          <p:cNvPr id="7" name="Title 12"/>
          <p:cNvSpPr txBox="1">
            <a:spLocks/>
          </p:cNvSpPr>
          <p:nvPr/>
        </p:nvSpPr>
        <p:spPr>
          <a:xfrm>
            <a:off x="119742" y="1828800"/>
            <a:ext cx="9024257" cy="5029200"/>
          </a:xfrm>
          <a:prstGeom prst="rect">
            <a:avLst/>
          </a:prstGeom>
        </p:spPr>
        <p:txBody>
          <a:bodyPr vert="horz" lIns="91440" tIns="45720" rIns="91440" bIns="45720" rtlCol="0" anchor="t">
            <a:normAutofit fontScale="97500"/>
          </a:bodyPr>
          <a:lstStyle>
            <a:lvl1pPr algn="l" defTabSz="685983" rtl="0" eaLnBrk="1" latinLnBrk="0" hangingPunct="1">
              <a:lnSpc>
                <a:spcPct val="90000"/>
              </a:lnSpc>
              <a:spcBef>
                <a:spcPct val="0"/>
              </a:spcBef>
              <a:buNone/>
              <a:defRPr sz="2701" kern="1200" spc="75" baseline="0">
                <a:solidFill>
                  <a:schemeClr val="tx1"/>
                </a:solidFill>
                <a:latin typeface="+mj-lt"/>
                <a:ea typeface="+mj-ea"/>
                <a:cs typeface="+mj-cs"/>
              </a:defRPr>
            </a:lvl1pPr>
          </a:lstStyle>
          <a:p>
            <a:pPr marL="0" lvl="1" defTabSz="685983">
              <a:lnSpc>
                <a:spcPct val="90000"/>
              </a:lnSpc>
              <a:spcBef>
                <a:spcPct val="0"/>
              </a:spcBef>
            </a:pPr>
            <a:r>
              <a:rPr lang="en-US" sz="2500" dirty="0">
                <a:solidFill>
                  <a:srgbClr val="FFC000"/>
                </a:solidFill>
              </a:rPr>
              <a:t>4.  	God allowed the Levites to receive wine as part of the payments    	or tithes they were given</a:t>
            </a:r>
            <a:r>
              <a:rPr lang="en-US" sz="1799" dirty="0">
                <a:solidFill>
                  <a:srgbClr val="FFC000"/>
                </a:solidFill>
              </a:rPr>
              <a:t>. </a:t>
            </a:r>
            <a:r>
              <a:rPr lang="en-US" sz="1400" dirty="0">
                <a:solidFill>
                  <a:prstClr val="white"/>
                </a:solidFill>
              </a:rPr>
              <a:t>(</a:t>
            </a:r>
            <a:r>
              <a:rPr lang="en-US" sz="1400" dirty="0"/>
              <a:t>Num. 18:30)</a:t>
            </a:r>
          </a:p>
          <a:p>
            <a:endParaRPr lang="en-US" sz="2700" dirty="0">
              <a:solidFill>
                <a:srgbClr val="FFC000"/>
              </a:solidFill>
            </a:endParaRPr>
          </a:p>
          <a:p>
            <a:r>
              <a:rPr lang="en-US" sz="2700" dirty="0">
                <a:solidFill>
                  <a:srgbClr val="FFC000"/>
                </a:solidFill>
              </a:rPr>
              <a:t>5.     Those travelling to the festival of giving of the first fruits       	were encouraged to buy food or wine to help them 	commemorate the festival when they arrived in Israel.</a:t>
            </a:r>
          </a:p>
          <a:p>
            <a:r>
              <a:rPr lang="en-US" sz="1600" b="1" baseline="30000" dirty="0"/>
              <a:t>	“</a:t>
            </a:r>
            <a:r>
              <a:rPr lang="en-US" sz="1600" dirty="0"/>
              <a:t>And if the way be too long for thee, so that thou art not able to carry it; or if the place 	be too far from thee, which the </a:t>
            </a:r>
            <a:r>
              <a:rPr lang="en-US" sz="1600" b="1" cap="small" dirty="0"/>
              <a:t>Lord</a:t>
            </a:r>
            <a:r>
              <a:rPr lang="en-US" sz="1600" dirty="0"/>
              <a:t> thy God shall choose to set his name there, when 	the </a:t>
            </a:r>
            <a:r>
              <a:rPr lang="en-US" sz="1600" b="1" cap="small" dirty="0"/>
              <a:t>Lord</a:t>
            </a:r>
            <a:r>
              <a:rPr lang="en-US" sz="1600" dirty="0"/>
              <a:t> thy God hath blessed thee:  Then shalt thou turn it into money, and bind up 	the money in thine hand, and shalt go unto the place which the </a:t>
            </a:r>
            <a:r>
              <a:rPr lang="en-US" sz="1600" b="1" cap="small" dirty="0"/>
              <a:t>Lord</a:t>
            </a:r>
            <a:r>
              <a:rPr lang="en-US" sz="1600" dirty="0"/>
              <a:t> thy God shall 	choose:  And thou shalt bestow that money for whatsoever thy soul </a:t>
            </a:r>
            <a:r>
              <a:rPr lang="en-US" sz="1600" dirty="0" err="1"/>
              <a:t>lusteth</a:t>
            </a:r>
            <a:r>
              <a:rPr lang="en-US" sz="1600" dirty="0"/>
              <a:t> after, for 	oxen, or for sheep, or for wine, or for strong drink, or for whatsoever thy soul </a:t>
            </a:r>
            <a:r>
              <a:rPr lang="en-US" sz="1600" dirty="0" err="1"/>
              <a:t>desireth</a:t>
            </a:r>
            <a:r>
              <a:rPr lang="en-US" sz="1600" dirty="0"/>
              <a:t>: 	and thou shalt eat there before the </a:t>
            </a:r>
            <a:r>
              <a:rPr lang="en-US" sz="1600" b="1" cap="small" dirty="0"/>
              <a:t>Lord</a:t>
            </a:r>
            <a:r>
              <a:rPr lang="en-US" sz="1600" cap="small" dirty="0"/>
              <a:t> </a:t>
            </a:r>
            <a:r>
              <a:rPr lang="en-US" sz="1600" dirty="0"/>
              <a:t>thy God, and thou shalt rejoice, thou, and 	thine household. 	 	</a:t>
            </a:r>
            <a:r>
              <a:rPr lang="en-US" sz="1600" dirty="0">
                <a:solidFill>
                  <a:prstClr val="white"/>
                </a:solidFill>
              </a:rPr>
              <a:t>(</a:t>
            </a:r>
            <a:r>
              <a:rPr lang="en-US" sz="1600" dirty="0"/>
              <a:t>Deut. 14:24-26)</a:t>
            </a:r>
          </a:p>
          <a:p>
            <a:pPr marL="514350" indent="-514350">
              <a:buFontTx/>
              <a:buAutoNum type="arabicPeriod"/>
            </a:pPr>
            <a:endParaRPr lang="en-US" sz="1400" dirty="0">
              <a:solidFill>
                <a:prstClr val="white"/>
              </a:solidFill>
            </a:endParaRPr>
          </a:p>
          <a:p>
            <a:pPr marL="514350" indent="-514350">
              <a:buAutoNum type="arabicPeriod" startAt="6"/>
            </a:pPr>
            <a:r>
              <a:rPr lang="en-US" sz="2700" dirty="0">
                <a:solidFill>
                  <a:srgbClr val="FFC000"/>
                </a:solidFill>
              </a:rPr>
              <a:t>Wine was poured out over sacrifices. </a:t>
            </a:r>
            <a:r>
              <a:rPr lang="en-US" sz="1400" dirty="0">
                <a:solidFill>
                  <a:prstClr val="white"/>
                </a:solidFill>
              </a:rPr>
              <a:t>	</a:t>
            </a:r>
          </a:p>
          <a:p>
            <a:r>
              <a:rPr lang="en-US" sz="1400" dirty="0">
                <a:solidFill>
                  <a:prstClr val="white"/>
                </a:solidFill>
              </a:rPr>
              <a:t>	</a:t>
            </a:r>
            <a:r>
              <a:rPr lang="en-US" sz="1400" dirty="0"/>
              <a:t>(Exodus 29:40; Leviticus 23:13; Num. 15:5,7,10 18:12; 28:7,14; Deut. 18:4; 1 Samuel 1:24; 2 	  	Chronicles 31:5; Ezra 6:9; 7:22; Nehemiah 5:11; 10:37,39; 13:12)</a:t>
            </a:r>
          </a:p>
          <a:p>
            <a:pPr marL="514350" indent="-514350">
              <a:buFontTx/>
              <a:buAutoNum type="arabicPeriod"/>
            </a:pPr>
            <a:endParaRPr lang="en-US" sz="1400" dirty="0">
              <a:solidFill>
                <a:prstClr val="white"/>
              </a:solidFill>
            </a:endParaRPr>
          </a:p>
          <a:p>
            <a:pPr marL="514350" indent="-514350">
              <a:buAutoNum type="arabicPeriod"/>
            </a:pPr>
            <a:endParaRPr lang="en-US" dirty="0">
              <a:solidFill>
                <a:prstClr val="white"/>
              </a:solidFill>
            </a:endParaRPr>
          </a:p>
          <a:p>
            <a:pPr marL="514350" indent="-514350">
              <a:buAutoNum type="arabicPeriod"/>
            </a:pPr>
            <a:endParaRPr lang="en-US" dirty="0">
              <a:solidFill>
                <a:prstClr val="white"/>
              </a:solidFill>
            </a:endParaRPr>
          </a:p>
        </p:txBody>
      </p:sp>
      <p:sp>
        <p:nvSpPr>
          <p:cNvPr id="8" name="Title 12"/>
          <p:cNvSpPr>
            <a:spLocks noGrp="1"/>
          </p:cNvSpPr>
          <p:nvPr>
            <p:ph type="title"/>
          </p:nvPr>
        </p:nvSpPr>
        <p:spPr>
          <a:xfrm>
            <a:off x="1338263" y="152400"/>
            <a:ext cx="6859787" cy="457319"/>
          </a:xfrm>
        </p:spPr>
        <p:txBody>
          <a:bodyPr>
            <a:noAutofit/>
          </a:bodyPr>
          <a:lstStyle/>
          <a:p>
            <a:pPr algn="ctr"/>
            <a:r>
              <a:rPr lang="en-US" sz="3200" b="1" dirty="0"/>
              <a:t>History of Alcohol Use</a:t>
            </a:r>
          </a:p>
        </p:txBody>
      </p:sp>
    </p:spTree>
    <p:extLst>
      <p:ext uri="{BB962C8B-B14F-4D97-AF65-F5344CB8AC3E}">
        <p14:creationId xmlns:p14="http://schemas.microsoft.com/office/powerpoint/2010/main" val="2850281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C9559FCB-3D71-41DB-AFBC-6321DD98EB3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62200" y="1184056"/>
            <a:ext cx="3682858" cy="5486400"/>
          </a:xfrm>
          <a:prstGeom prst="rect">
            <a:avLst/>
          </a:prstGeom>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85725"/>
            <a:ext cx="7042150" cy="130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6034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8B99088F-E573-47D7-88BB-49BA512D8E2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9200" y="1196989"/>
            <a:ext cx="6344990" cy="5639990"/>
          </a:xfrm>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76200"/>
            <a:ext cx="704215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4607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F6CCF2CD-5FDB-4BAD-9CAA-7A03C30B69B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68439" y="762000"/>
            <a:ext cx="6607122" cy="5775112"/>
          </a:xfrm>
        </p:spPr>
      </p:pic>
    </p:spTree>
    <p:extLst>
      <p:ext uri="{BB962C8B-B14F-4D97-AF65-F5344CB8AC3E}">
        <p14:creationId xmlns:p14="http://schemas.microsoft.com/office/powerpoint/2010/main" val="709407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69A4C8A-7721-4F81-AC1A-DA3E07CE1970}"/>
              </a:ext>
            </a:extLst>
          </p:cNvPr>
          <p:cNvSpPr>
            <a:spLocks noGrp="1"/>
          </p:cNvSpPr>
          <p:nvPr>
            <p:ph idx="1"/>
          </p:nvPr>
        </p:nvSpPr>
        <p:spPr>
          <a:xfrm>
            <a:off x="1752600" y="990600"/>
            <a:ext cx="6852578" cy="4572001"/>
          </a:xfrm>
        </p:spPr>
        <p:txBody>
          <a:bodyPr>
            <a:normAutofit/>
          </a:bodyPr>
          <a:lstStyle/>
          <a:p>
            <a:pPr marL="0" indent="0">
              <a:buNone/>
            </a:pPr>
            <a:r>
              <a:rPr lang="en-US" sz="2800" dirty="0"/>
              <a:t>Common sense would indicate that doing any of these would reinforce and promote a negative behavior.</a:t>
            </a:r>
          </a:p>
          <a:p>
            <a:pPr marL="0" indent="0">
              <a:buNone/>
            </a:pPr>
            <a:endParaRPr lang="en-US" sz="2800" dirty="0"/>
          </a:p>
          <a:p>
            <a:pPr marL="0" indent="0">
              <a:buNone/>
            </a:pPr>
            <a:r>
              <a:rPr lang="en-US" sz="2800" dirty="0"/>
              <a:t>Rather, we should ask :  How can we prevent these behaviors – the habits and addictions which are destructive to our body and soul?</a:t>
            </a:r>
          </a:p>
        </p:txBody>
      </p:sp>
    </p:spTree>
    <p:extLst>
      <p:ext uri="{BB962C8B-B14F-4D97-AF65-F5344CB8AC3E}">
        <p14:creationId xmlns:p14="http://schemas.microsoft.com/office/powerpoint/2010/main" val="4086421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53AD1722-508F-4454-8333-DE9C17BBFCE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16" y="0"/>
            <a:ext cx="9138484" cy="6898880"/>
          </a:xfrm>
        </p:spPr>
      </p:pic>
      <p:sp>
        <p:nvSpPr>
          <p:cNvPr id="2" name="Title 1">
            <a:extLst>
              <a:ext uri="{FF2B5EF4-FFF2-40B4-BE49-F238E27FC236}">
                <a16:creationId xmlns:a16="http://schemas.microsoft.com/office/drawing/2014/main" xmlns="" id="{58EB423A-4577-459C-BD23-E274FF15D820}"/>
              </a:ext>
            </a:extLst>
          </p:cNvPr>
          <p:cNvSpPr>
            <a:spLocks noGrp="1"/>
          </p:cNvSpPr>
          <p:nvPr>
            <p:ph type="title"/>
          </p:nvPr>
        </p:nvSpPr>
        <p:spPr>
          <a:xfrm>
            <a:off x="304803" y="381000"/>
            <a:ext cx="8534398" cy="1371600"/>
          </a:xfrm>
        </p:spPr>
        <p:txBody>
          <a:bodyPr>
            <a:normAutofit/>
          </a:bodyPr>
          <a:lstStyle/>
          <a:p>
            <a:r>
              <a:rPr lang="en-US" sz="4400" b="1" dirty="0">
                <a:solidFill>
                  <a:schemeClr val="bg1"/>
                </a:solidFill>
              </a:rPr>
              <a:t>The Pathway of Responsibility</a:t>
            </a:r>
          </a:p>
        </p:txBody>
      </p:sp>
      <p:sp>
        <p:nvSpPr>
          <p:cNvPr id="7" name="TextBox 6">
            <a:extLst>
              <a:ext uri="{FF2B5EF4-FFF2-40B4-BE49-F238E27FC236}">
                <a16:creationId xmlns:a16="http://schemas.microsoft.com/office/drawing/2014/main" xmlns="" id="{157A1C89-EC78-434F-84F9-A647364120AB}"/>
              </a:ext>
            </a:extLst>
          </p:cNvPr>
          <p:cNvSpPr txBox="1"/>
          <p:nvPr/>
        </p:nvSpPr>
        <p:spPr>
          <a:xfrm>
            <a:off x="304803" y="5550743"/>
            <a:ext cx="5676900" cy="523220"/>
          </a:xfrm>
          <a:prstGeom prst="rect">
            <a:avLst/>
          </a:prstGeom>
          <a:noFill/>
        </p:spPr>
        <p:txBody>
          <a:bodyPr wrap="square" rtlCol="0">
            <a:spAutoFit/>
          </a:bodyPr>
          <a:lstStyle/>
          <a:p>
            <a:r>
              <a:rPr lang="en-US" sz="2800" b="1" dirty="0">
                <a:solidFill>
                  <a:srgbClr val="000000"/>
                </a:solidFill>
              </a:rPr>
              <a:t>Choose your friends carefully</a:t>
            </a:r>
          </a:p>
        </p:txBody>
      </p:sp>
      <p:sp>
        <p:nvSpPr>
          <p:cNvPr id="9" name="TextBox 8">
            <a:extLst>
              <a:ext uri="{FF2B5EF4-FFF2-40B4-BE49-F238E27FC236}">
                <a16:creationId xmlns:a16="http://schemas.microsoft.com/office/drawing/2014/main" xmlns="" id="{15FD18DD-2765-458E-A0EA-AA0FF6C27C06}"/>
              </a:ext>
            </a:extLst>
          </p:cNvPr>
          <p:cNvSpPr txBox="1"/>
          <p:nvPr/>
        </p:nvSpPr>
        <p:spPr>
          <a:xfrm>
            <a:off x="2362200" y="3573701"/>
            <a:ext cx="5489003" cy="523220"/>
          </a:xfrm>
          <a:prstGeom prst="rect">
            <a:avLst/>
          </a:prstGeom>
          <a:noFill/>
        </p:spPr>
        <p:txBody>
          <a:bodyPr wrap="none" rtlCol="0">
            <a:spAutoFit/>
          </a:bodyPr>
          <a:lstStyle/>
          <a:p>
            <a:r>
              <a:rPr lang="en-US" sz="2800" b="1" dirty="0">
                <a:solidFill>
                  <a:srgbClr val="000000"/>
                </a:solidFill>
              </a:rPr>
              <a:t>Effectively deal with peer pressure</a:t>
            </a:r>
          </a:p>
        </p:txBody>
      </p:sp>
      <p:sp>
        <p:nvSpPr>
          <p:cNvPr id="10" name="TextBox 9">
            <a:extLst>
              <a:ext uri="{FF2B5EF4-FFF2-40B4-BE49-F238E27FC236}">
                <a16:creationId xmlns:a16="http://schemas.microsoft.com/office/drawing/2014/main" xmlns="" id="{2A0BA495-4FBD-43B5-ACD6-E586BE8191A3}"/>
              </a:ext>
            </a:extLst>
          </p:cNvPr>
          <p:cNvSpPr txBox="1"/>
          <p:nvPr/>
        </p:nvSpPr>
        <p:spPr>
          <a:xfrm>
            <a:off x="1008999" y="4464216"/>
            <a:ext cx="4964821" cy="523220"/>
          </a:xfrm>
          <a:prstGeom prst="rect">
            <a:avLst/>
          </a:prstGeom>
          <a:noFill/>
        </p:spPr>
        <p:txBody>
          <a:bodyPr wrap="none" rtlCol="0">
            <a:spAutoFit/>
          </a:bodyPr>
          <a:lstStyle/>
          <a:p>
            <a:r>
              <a:rPr lang="en-US" sz="2800" b="1" dirty="0">
                <a:solidFill>
                  <a:srgbClr val="000000"/>
                </a:solidFill>
              </a:rPr>
              <a:t>Learn about the consequences</a:t>
            </a:r>
            <a:endParaRPr lang="en-US" dirty="0">
              <a:solidFill>
                <a:srgbClr val="000000"/>
              </a:solidFill>
            </a:endParaRPr>
          </a:p>
        </p:txBody>
      </p:sp>
    </p:spTree>
    <p:extLst>
      <p:ext uri="{BB962C8B-B14F-4D97-AF65-F5344CB8AC3E}">
        <p14:creationId xmlns:p14="http://schemas.microsoft.com/office/powerpoint/2010/main" val="3648629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5AD469-0050-483B-A5E0-CBF819887F67}"/>
              </a:ext>
            </a:extLst>
          </p:cNvPr>
          <p:cNvSpPr>
            <a:spLocks noGrp="1"/>
          </p:cNvSpPr>
          <p:nvPr>
            <p:ph type="title"/>
          </p:nvPr>
        </p:nvSpPr>
        <p:spPr>
          <a:xfrm>
            <a:off x="762003" y="381000"/>
            <a:ext cx="7619998" cy="838200"/>
          </a:xfrm>
        </p:spPr>
        <p:txBody>
          <a:bodyPr/>
          <a:lstStyle/>
          <a:p>
            <a:r>
              <a:rPr lang="en-US" b="1" dirty="0"/>
              <a:t>Effectively deal with peer pressure</a:t>
            </a:r>
            <a:endParaRPr lang="en-US" dirty="0"/>
          </a:p>
        </p:txBody>
      </p:sp>
      <p:sp>
        <p:nvSpPr>
          <p:cNvPr id="3" name="Content Placeholder 2">
            <a:extLst>
              <a:ext uri="{FF2B5EF4-FFF2-40B4-BE49-F238E27FC236}">
                <a16:creationId xmlns:a16="http://schemas.microsoft.com/office/drawing/2014/main" xmlns="" id="{A531231A-4759-4BA0-BC03-F8EE72DA38F3}"/>
              </a:ext>
            </a:extLst>
          </p:cNvPr>
          <p:cNvSpPr>
            <a:spLocks noGrp="1"/>
          </p:cNvSpPr>
          <p:nvPr>
            <p:ph idx="1"/>
          </p:nvPr>
        </p:nvSpPr>
        <p:spPr>
          <a:xfrm>
            <a:off x="228600" y="1447800"/>
            <a:ext cx="6852578" cy="2514600"/>
          </a:xfrm>
        </p:spPr>
        <p:txBody>
          <a:bodyPr/>
          <a:lstStyle/>
          <a:p>
            <a:r>
              <a:rPr lang="en-US" dirty="0"/>
              <a:t>The reward of </a:t>
            </a:r>
            <a:r>
              <a:rPr lang="en-US" b="1" u="sng" dirty="0"/>
              <a:t>social acceptance</a:t>
            </a:r>
            <a:r>
              <a:rPr lang="en-US" dirty="0"/>
              <a:t> can be as much of a dopamine releaser as the alcohol itself.  </a:t>
            </a:r>
          </a:p>
          <a:p>
            <a:r>
              <a:rPr lang="en-US" dirty="0"/>
              <a:t>Parents who allow their children to participate in social drinking are providing two powerful contributors to addiction</a:t>
            </a:r>
          </a:p>
        </p:txBody>
      </p:sp>
      <p:pic>
        <p:nvPicPr>
          <p:cNvPr id="5" name="Picture 4">
            <a:extLst>
              <a:ext uri="{FF2B5EF4-FFF2-40B4-BE49-F238E27FC236}">
                <a16:creationId xmlns:a16="http://schemas.microsoft.com/office/drawing/2014/main" xmlns="" id="{AAF663C1-8D32-4ED3-A25E-5344219C6A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3284702"/>
            <a:ext cx="4011746" cy="3551732"/>
          </a:xfrm>
          <a:prstGeom prst="rect">
            <a:avLst/>
          </a:prstGeom>
        </p:spPr>
      </p:pic>
    </p:spTree>
    <p:extLst>
      <p:ext uri="{BB962C8B-B14F-4D97-AF65-F5344CB8AC3E}">
        <p14:creationId xmlns:p14="http://schemas.microsoft.com/office/powerpoint/2010/main" val="2964133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B651CAE-FD72-4A17-98F5-30B4FC4DD361}"/>
              </a:ext>
            </a:extLst>
          </p:cNvPr>
          <p:cNvSpPr>
            <a:spLocks noGrp="1"/>
          </p:cNvSpPr>
          <p:nvPr>
            <p:ph idx="1"/>
          </p:nvPr>
        </p:nvSpPr>
        <p:spPr>
          <a:xfrm>
            <a:off x="1308571" y="838200"/>
            <a:ext cx="6406208" cy="2253865"/>
          </a:xfrm>
        </p:spPr>
        <p:txBody>
          <a:bodyPr>
            <a:normAutofit fontScale="92500"/>
          </a:bodyPr>
          <a:lstStyle/>
          <a:p>
            <a:r>
              <a:rPr lang="en-US" sz="2400" dirty="0"/>
              <a:t>Remember:  once the reward pathway has been established in the brain, the brain is physically changed.   </a:t>
            </a:r>
          </a:p>
          <a:p>
            <a:r>
              <a:rPr lang="en-US" sz="2400" dirty="0"/>
              <a:t>It has changed who you are – it will take a powerful control center and motivational pathway to be able to break with the habit, or worse, the addiction.</a:t>
            </a:r>
          </a:p>
          <a:p>
            <a:endParaRPr lang="en-US" dirty="0"/>
          </a:p>
        </p:txBody>
      </p:sp>
      <p:pic>
        <p:nvPicPr>
          <p:cNvPr id="6" name="Picture 5">
            <a:extLst>
              <a:ext uri="{FF2B5EF4-FFF2-40B4-BE49-F238E27FC236}">
                <a16:creationId xmlns:a16="http://schemas.microsoft.com/office/drawing/2014/main" xmlns="" id="{D9903AB8-A2B7-4696-9495-022B6C85F3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402" y="3276600"/>
            <a:ext cx="4019008" cy="3558160"/>
          </a:xfrm>
          <a:prstGeom prst="rect">
            <a:avLst/>
          </a:prstGeom>
        </p:spPr>
      </p:pic>
      <p:pic>
        <p:nvPicPr>
          <p:cNvPr id="7" name="Picture 2" descr="6. Cells">
            <a:extLst>
              <a:ext uri="{FF2B5EF4-FFF2-40B4-BE49-F238E27FC236}">
                <a16:creationId xmlns:a16="http://schemas.microsoft.com/office/drawing/2014/main" xmlns="" id="{4D556510-68AF-42ED-A9AE-11474FD5A0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1820" y="3733800"/>
            <a:ext cx="4392180" cy="264376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76200"/>
            <a:ext cx="780415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594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53AD1722-508F-4454-8333-DE9C17BBFCE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4233"/>
          <a:stretch/>
        </p:blipFill>
        <p:spPr>
          <a:xfrm>
            <a:off x="0" y="0"/>
            <a:ext cx="9124714" cy="7009731"/>
          </a:xfrm>
        </p:spPr>
      </p:pic>
      <p:sp>
        <p:nvSpPr>
          <p:cNvPr id="2" name="Title 1">
            <a:extLst>
              <a:ext uri="{FF2B5EF4-FFF2-40B4-BE49-F238E27FC236}">
                <a16:creationId xmlns:a16="http://schemas.microsoft.com/office/drawing/2014/main" xmlns="" id="{58EB423A-4577-459C-BD23-E274FF15D820}"/>
              </a:ext>
            </a:extLst>
          </p:cNvPr>
          <p:cNvSpPr>
            <a:spLocks noGrp="1"/>
          </p:cNvSpPr>
          <p:nvPr>
            <p:ph type="title"/>
          </p:nvPr>
        </p:nvSpPr>
        <p:spPr/>
        <p:txBody>
          <a:bodyPr>
            <a:normAutofit/>
          </a:bodyPr>
          <a:lstStyle/>
          <a:p>
            <a:r>
              <a:rPr lang="en-US" sz="3200" b="1" dirty="0">
                <a:solidFill>
                  <a:schemeClr val="bg1"/>
                </a:solidFill>
              </a:rPr>
              <a:t>The Pathway of Responsibility</a:t>
            </a:r>
          </a:p>
        </p:txBody>
      </p:sp>
      <p:sp>
        <p:nvSpPr>
          <p:cNvPr id="7" name="TextBox 6">
            <a:extLst>
              <a:ext uri="{FF2B5EF4-FFF2-40B4-BE49-F238E27FC236}">
                <a16:creationId xmlns:a16="http://schemas.microsoft.com/office/drawing/2014/main" xmlns="" id="{157A1C89-EC78-434F-84F9-A647364120AB}"/>
              </a:ext>
            </a:extLst>
          </p:cNvPr>
          <p:cNvSpPr txBox="1"/>
          <p:nvPr/>
        </p:nvSpPr>
        <p:spPr>
          <a:xfrm>
            <a:off x="304800" y="5418248"/>
            <a:ext cx="5448300" cy="523220"/>
          </a:xfrm>
          <a:prstGeom prst="rect">
            <a:avLst/>
          </a:prstGeom>
          <a:noFill/>
        </p:spPr>
        <p:txBody>
          <a:bodyPr wrap="square" rtlCol="0">
            <a:spAutoFit/>
          </a:bodyPr>
          <a:lstStyle/>
          <a:p>
            <a:r>
              <a:rPr lang="en-US" sz="2800" b="1" dirty="0">
                <a:solidFill>
                  <a:srgbClr val="000000"/>
                </a:solidFill>
              </a:rPr>
              <a:t>Choose your friends carefully</a:t>
            </a:r>
          </a:p>
        </p:txBody>
      </p:sp>
      <p:sp>
        <p:nvSpPr>
          <p:cNvPr id="8" name="TextBox 7">
            <a:extLst>
              <a:ext uri="{FF2B5EF4-FFF2-40B4-BE49-F238E27FC236}">
                <a16:creationId xmlns:a16="http://schemas.microsoft.com/office/drawing/2014/main" xmlns="" id="{CE32DC0F-81D4-4459-990B-61753B3CD76E}"/>
              </a:ext>
            </a:extLst>
          </p:cNvPr>
          <p:cNvSpPr txBox="1"/>
          <p:nvPr/>
        </p:nvSpPr>
        <p:spPr>
          <a:xfrm>
            <a:off x="3706098" y="2981645"/>
            <a:ext cx="3420552" cy="523220"/>
          </a:xfrm>
          <a:prstGeom prst="rect">
            <a:avLst/>
          </a:prstGeom>
          <a:noFill/>
        </p:spPr>
        <p:txBody>
          <a:bodyPr wrap="none" rtlCol="0">
            <a:spAutoFit/>
          </a:bodyPr>
          <a:lstStyle/>
          <a:p>
            <a:r>
              <a:rPr lang="en-US" sz="2800" b="1" dirty="0">
                <a:solidFill>
                  <a:srgbClr val="000000"/>
                </a:solidFill>
              </a:rPr>
              <a:t>Avoid starting young</a:t>
            </a:r>
          </a:p>
        </p:txBody>
      </p:sp>
      <p:sp>
        <p:nvSpPr>
          <p:cNvPr id="9" name="TextBox 8">
            <a:extLst>
              <a:ext uri="{FF2B5EF4-FFF2-40B4-BE49-F238E27FC236}">
                <a16:creationId xmlns:a16="http://schemas.microsoft.com/office/drawing/2014/main" xmlns="" id="{15FD18DD-2765-458E-A0EA-AA0FF6C27C06}"/>
              </a:ext>
            </a:extLst>
          </p:cNvPr>
          <p:cNvSpPr txBox="1"/>
          <p:nvPr/>
        </p:nvSpPr>
        <p:spPr>
          <a:xfrm>
            <a:off x="2133600" y="3692841"/>
            <a:ext cx="5489003" cy="523220"/>
          </a:xfrm>
          <a:prstGeom prst="rect">
            <a:avLst/>
          </a:prstGeom>
          <a:noFill/>
        </p:spPr>
        <p:txBody>
          <a:bodyPr wrap="none" rtlCol="0">
            <a:spAutoFit/>
          </a:bodyPr>
          <a:lstStyle/>
          <a:p>
            <a:r>
              <a:rPr lang="en-US" sz="2800" b="1" dirty="0">
                <a:solidFill>
                  <a:srgbClr val="000000"/>
                </a:solidFill>
              </a:rPr>
              <a:t>Effectively deal with peer pressure</a:t>
            </a:r>
            <a:endParaRPr lang="en-US" sz="2800" dirty="0">
              <a:solidFill>
                <a:srgbClr val="000000"/>
              </a:solidFill>
            </a:endParaRPr>
          </a:p>
        </p:txBody>
      </p:sp>
      <p:sp>
        <p:nvSpPr>
          <p:cNvPr id="10" name="TextBox 9">
            <a:extLst>
              <a:ext uri="{FF2B5EF4-FFF2-40B4-BE49-F238E27FC236}">
                <a16:creationId xmlns:a16="http://schemas.microsoft.com/office/drawing/2014/main" xmlns="" id="{2A0BA495-4FBD-43B5-ACD6-E586BE8191A3}"/>
              </a:ext>
            </a:extLst>
          </p:cNvPr>
          <p:cNvSpPr txBox="1"/>
          <p:nvPr/>
        </p:nvSpPr>
        <p:spPr>
          <a:xfrm>
            <a:off x="1142108" y="4507055"/>
            <a:ext cx="5075428" cy="523220"/>
          </a:xfrm>
          <a:prstGeom prst="rect">
            <a:avLst/>
          </a:prstGeom>
          <a:noFill/>
        </p:spPr>
        <p:txBody>
          <a:bodyPr wrap="none" rtlCol="0">
            <a:spAutoFit/>
          </a:bodyPr>
          <a:lstStyle/>
          <a:p>
            <a:r>
              <a:rPr lang="en-US" sz="2800" b="1" dirty="0">
                <a:solidFill>
                  <a:srgbClr val="000000"/>
                </a:solidFill>
              </a:rPr>
              <a:t>Learn about the consequences</a:t>
            </a:r>
            <a:endParaRPr lang="en-US" dirty="0">
              <a:solidFill>
                <a:srgbClr val="000000"/>
              </a:solidFill>
            </a:endParaRPr>
          </a:p>
        </p:txBody>
      </p:sp>
    </p:spTree>
    <p:extLst>
      <p:ext uri="{BB962C8B-B14F-4D97-AF65-F5344CB8AC3E}">
        <p14:creationId xmlns:p14="http://schemas.microsoft.com/office/powerpoint/2010/main" val="2610602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4AD6B21-6D54-4C3A-81E4-EF8397E104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772" y="-179800"/>
            <a:ext cx="9345772" cy="7037800"/>
          </a:xfrm>
          <a:prstGeom prst="rect">
            <a:avLst/>
          </a:prstGeom>
        </p:spPr>
      </p:pic>
      <p:sp>
        <p:nvSpPr>
          <p:cNvPr id="3" name="Content Placeholder 2"/>
          <p:cNvSpPr>
            <a:spLocks noGrp="1"/>
          </p:cNvSpPr>
          <p:nvPr>
            <p:ph idx="1"/>
          </p:nvPr>
        </p:nvSpPr>
        <p:spPr>
          <a:xfrm>
            <a:off x="1830833" y="685800"/>
            <a:ext cx="5139434" cy="888356"/>
          </a:xfrm>
        </p:spPr>
        <p:txBody>
          <a:bodyPr>
            <a:normAutofit/>
          </a:bodyPr>
          <a:lstStyle/>
          <a:p>
            <a:pPr marL="0" indent="0" algn="ctr">
              <a:buNone/>
            </a:pPr>
            <a:r>
              <a:rPr lang="en-US" sz="4800" b="1" u="sng" dirty="0">
                <a:solidFill>
                  <a:schemeClr val="bg1"/>
                </a:solidFill>
              </a:rPr>
              <a:t>Apathy </a:t>
            </a:r>
          </a:p>
          <a:p>
            <a:pPr marL="0" indent="0">
              <a:buNone/>
            </a:pPr>
            <a:endParaRPr lang="en-US" u="sng" dirty="0"/>
          </a:p>
        </p:txBody>
      </p:sp>
      <p:sp>
        <p:nvSpPr>
          <p:cNvPr id="6" name="Rectangle 5">
            <a:extLst>
              <a:ext uri="{FF2B5EF4-FFF2-40B4-BE49-F238E27FC236}">
                <a16:creationId xmlns:a16="http://schemas.microsoft.com/office/drawing/2014/main" xmlns="" id="{2DFF7618-3EA5-4BB6-9853-AB9C909CA1D4}"/>
              </a:ext>
            </a:extLst>
          </p:cNvPr>
          <p:cNvSpPr/>
          <p:nvPr/>
        </p:nvSpPr>
        <p:spPr>
          <a:xfrm>
            <a:off x="1790700" y="4665642"/>
            <a:ext cx="5219700" cy="954107"/>
          </a:xfrm>
          <a:prstGeom prst="rect">
            <a:avLst/>
          </a:prstGeom>
        </p:spPr>
        <p:txBody>
          <a:bodyPr wrap="square">
            <a:spAutoFit/>
          </a:bodyPr>
          <a:lstStyle/>
          <a:p>
            <a:pPr algn="ctr"/>
            <a:r>
              <a:rPr lang="en-US" sz="2800" dirty="0">
                <a:solidFill>
                  <a:srgbClr val="FFFF00"/>
                </a:solidFill>
              </a:rPr>
              <a:t>The greatest enemy of solving addictive behavior</a:t>
            </a:r>
          </a:p>
        </p:txBody>
      </p:sp>
      <p:sp>
        <p:nvSpPr>
          <p:cNvPr id="7" name="TextBox 6">
            <a:extLst>
              <a:ext uri="{FF2B5EF4-FFF2-40B4-BE49-F238E27FC236}">
                <a16:creationId xmlns:a16="http://schemas.microsoft.com/office/drawing/2014/main" xmlns="" id="{4323B0A6-B245-46F8-84C6-7651B1DDE377}"/>
              </a:ext>
            </a:extLst>
          </p:cNvPr>
          <p:cNvSpPr txBox="1"/>
          <p:nvPr/>
        </p:nvSpPr>
        <p:spPr>
          <a:xfrm rot="19427284">
            <a:off x="1768902" y="3257660"/>
            <a:ext cx="2177199" cy="369332"/>
          </a:xfrm>
          <a:prstGeom prst="rect">
            <a:avLst/>
          </a:prstGeom>
          <a:noFill/>
        </p:spPr>
        <p:txBody>
          <a:bodyPr wrap="none" rtlCol="0">
            <a:spAutoFit/>
          </a:bodyPr>
          <a:lstStyle/>
          <a:p>
            <a:r>
              <a:rPr lang="en-US" b="1" dirty="0">
                <a:solidFill>
                  <a:prstClr val="white"/>
                </a:solidFill>
              </a:rPr>
              <a:t>“Everybody does it”</a:t>
            </a:r>
          </a:p>
        </p:txBody>
      </p:sp>
      <p:sp>
        <p:nvSpPr>
          <p:cNvPr id="8" name="TextBox 7">
            <a:extLst>
              <a:ext uri="{FF2B5EF4-FFF2-40B4-BE49-F238E27FC236}">
                <a16:creationId xmlns:a16="http://schemas.microsoft.com/office/drawing/2014/main" xmlns="" id="{BC5AFD1F-55AF-4D1A-87C3-406DC67EF19E}"/>
              </a:ext>
            </a:extLst>
          </p:cNvPr>
          <p:cNvSpPr txBox="1"/>
          <p:nvPr/>
        </p:nvSpPr>
        <p:spPr>
          <a:xfrm rot="18787200">
            <a:off x="4169754" y="3351740"/>
            <a:ext cx="1503938" cy="369332"/>
          </a:xfrm>
          <a:prstGeom prst="rect">
            <a:avLst/>
          </a:prstGeom>
          <a:noFill/>
        </p:spPr>
        <p:txBody>
          <a:bodyPr wrap="none" rtlCol="0">
            <a:spAutoFit/>
          </a:bodyPr>
          <a:lstStyle/>
          <a:p>
            <a:r>
              <a:rPr lang="en-US" b="1" dirty="0">
                <a:solidFill>
                  <a:prstClr val="white"/>
                </a:solidFill>
              </a:rPr>
              <a:t>“I don’t care”</a:t>
            </a:r>
          </a:p>
        </p:txBody>
      </p:sp>
      <p:sp>
        <p:nvSpPr>
          <p:cNvPr id="9" name="TextBox 8">
            <a:extLst>
              <a:ext uri="{FF2B5EF4-FFF2-40B4-BE49-F238E27FC236}">
                <a16:creationId xmlns:a16="http://schemas.microsoft.com/office/drawing/2014/main" xmlns="" id="{6B713730-3970-4B12-AF7A-6BB03B4757CC}"/>
              </a:ext>
            </a:extLst>
          </p:cNvPr>
          <p:cNvSpPr txBox="1"/>
          <p:nvPr/>
        </p:nvSpPr>
        <p:spPr>
          <a:xfrm rot="18767722">
            <a:off x="4943858" y="3379378"/>
            <a:ext cx="1675459" cy="369332"/>
          </a:xfrm>
          <a:prstGeom prst="rect">
            <a:avLst/>
          </a:prstGeom>
          <a:noFill/>
        </p:spPr>
        <p:txBody>
          <a:bodyPr wrap="none" rtlCol="0">
            <a:spAutoFit/>
          </a:bodyPr>
          <a:lstStyle/>
          <a:p>
            <a:r>
              <a:rPr lang="en-US" b="1" dirty="0">
                <a:solidFill>
                  <a:prstClr val="white"/>
                </a:solidFill>
              </a:rPr>
              <a:t>“I can’t help it”</a:t>
            </a:r>
          </a:p>
        </p:txBody>
      </p:sp>
      <p:sp>
        <p:nvSpPr>
          <p:cNvPr id="10" name="TextBox 9">
            <a:extLst>
              <a:ext uri="{FF2B5EF4-FFF2-40B4-BE49-F238E27FC236}">
                <a16:creationId xmlns:a16="http://schemas.microsoft.com/office/drawing/2014/main" xmlns="" id="{3C10B328-79FF-4D95-A927-E0942486F540}"/>
              </a:ext>
            </a:extLst>
          </p:cNvPr>
          <p:cNvSpPr txBox="1"/>
          <p:nvPr/>
        </p:nvSpPr>
        <p:spPr>
          <a:xfrm rot="19263685">
            <a:off x="2714526" y="3289532"/>
            <a:ext cx="2029723" cy="369332"/>
          </a:xfrm>
          <a:prstGeom prst="rect">
            <a:avLst/>
          </a:prstGeom>
          <a:noFill/>
        </p:spPr>
        <p:txBody>
          <a:bodyPr wrap="none" rtlCol="0">
            <a:spAutoFit/>
          </a:bodyPr>
          <a:lstStyle/>
          <a:p>
            <a:r>
              <a:rPr lang="en-US" b="1" dirty="0">
                <a:solidFill>
                  <a:prstClr val="white"/>
                </a:solidFill>
              </a:rPr>
              <a:t>“Not my problem”</a:t>
            </a:r>
          </a:p>
        </p:txBody>
      </p:sp>
    </p:spTree>
    <p:extLst>
      <p:ext uri="{BB962C8B-B14F-4D97-AF65-F5344CB8AC3E}">
        <p14:creationId xmlns:p14="http://schemas.microsoft.com/office/powerpoint/2010/main" val="608819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9278E0EF-E1D0-488D-A071-D366719B707D}"/>
              </a:ext>
            </a:extLst>
          </p:cNvPr>
          <p:cNvSpPr>
            <a:spLocks noGrp="1"/>
          </p:cNvSpPr>
          <p:nvPr>
            <p:ph idx="1"/>
          </p:nvPr>
        </p:nvSpPr>
        <p:spPr>
          <a:xfrm>
            <a:off x="609600" y="228601"/>
            <a:ext cx="7924800" cy="2971800"/>
          </a:xfrm>
        </p:spPr>
        <p:txBody>
          <a:bodyPr>
            <a:normAutofit/>
          </a:bodyPr>
          <a:lstStyle/>
          <a:p>
            <a:pPr marL="0" indent="0">
              <a:buNone/>
            </a:pPr>
            <a:r>
              <a:rPr lang="en-US" sz="2800" dirty="0"/>
              <a:t>Some may care about their own addictions or about a social problem within the community but…</a:t>
            </a:r>
          </a:p>
          <a:p>
            <a:pPr lvl="1"/>
            <a:r>
              <a:rPr lang="en-US" sz="2400" dirty="0"/>
              <a:t>There is nothing “we” can do</a:t>
            </a:r>
          </a:p>
          <a:p>
            <a:pPr lvl="1"/>
            <a:r>
              <a:rPr lang="en-US" sz="2400" dirty="0"/>
              <a:t>There is nothing “they” can do</a:t>
            </a:r>
          </a:p>
          <a:p>
            <a:pPr lvl="1"/>
            <a:r>
              <a:rPr lang="en-US" sz="2400" dirty="0"/>
              <a:t>So, despite concern, a feeling of helplessness will make you cynical or apathetic</a:t>
            </a:r>
            <a:endParaRPr lang="en-US" dirty="0"/>
          </a:p>
          <a:p>
            <a:endParaRPr lang="en-US" dirty="0"/>
          </a:p>
          <a:p>
            <a:endParaRPr lang="en-US" dirty="0"/>
          </a:p>
          <a:p>
            <a:endParaRPr lang="en-US" dirty="0"/>
          </a:p>
          <a:p>
            <a:pPr marL="0" indent="0">
              <a:buNone/>
            </a:pPr>
            <a:endParaRPr lang="en-US" dirty="0"/>
          </a:p>
        </p:txBody>
      </p:sp>
      <p:pic>
        <p:nvPicPr>
          <p:cNvPr id="6" name="Picture 5">
            <a:extLst>
              <a:ext uri="{FF2B5EF4-FFF2-40B4-BE49-F238E27FC236}">
                <a16:creationId xmlns:a16="http://schemas.microsoft.com/office/drawing/2014/main" xmlns="" id="{37A91FB9-1948-4F45-A438-389B55B0A9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1825" y="3352800"/>
            <a:ext cx="2800350" cy="3389550"/>
          </a:xfrm>
          <a:prstGeom prst="rect">
            <a:avLst/>
          </a:prstGeom>
        </p:spPr>
      </p:pic>
    </p:spTree>
    <p:extLst>
      <p:ext uri="{BB962C8B-B14F-4D97-AF65-F5344CB8AC3E}">
        <p14:creationId xmlns:p14="http://schemas.microsoft.com/office/powerpoint/2010/main" val="91228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607"/>
            <a:ext cx="9144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2"/>
          <p:cNvSpPr txBox="1">
            <a:spLocks/>
          </p:cNvSpPr>
          <p:nvPr/>
        </p:nvSpPr>
        <p:spPr>
          <a:xfrm>
            <a:off x="-13606" y="4648200"/>
            <a:ext cx="9141277" cy="2133600"/>
          </a:xfrm>
          <a:prstGeom prst="rect">
            <a:avLst/>
          </a:prstGeom>
        </p:spPr>
        <p:txBody>
          <a:bodyPr vert="horz" lIns="91440" tIns="45720" rIns="91440" bIns="45720" rtlCol="0" anchor="t">
            <a:normAutofit fontScale="97500" lnSpcReduction="10000"/>
          </a:bodyPr>
          <a:lstStyle>
            <a:lvl1pPr algn="l" defTabSz="685983" rtl="0" eaLnBrk="1" latinLnBrk="0" hangingPunct="1">
              <a:lnSpc>
                <a:spcPct val="90000"/>
              </a:lnSpc>
              <a:spcBef>
                <a:spcPct val="0"/>
              </a:spcBef>
              <a:buNone/>
              <a:defRPr sz="2701" kern="1200" spc="75" baseline="0">
                <a:solidFill>
                  <a:schemeClr val="tx1"/>
                </a:solidFill>
                <a:latin typeface="+mj-lt"/>
                <a:ea typeface="+mj-ea"/>
                <a:cs typeface="+mj-cs"/>
              </a:defRPr>
            </a:lvl1pPr>
          </a:lstStyle>
          <a:p>
            <a:r>
              <a:rPr lang="en-US" dirty="0">
                <a:solidFill>
                  <a:srgbClr val="FFC000"/>
                </a:solidFill>
              </a:rPr>
              <a:t>Another very well built winepress in Ashkelon, untouched from 600 B.C. when Nebuchadnezzar conquered the Philistines and carried them away into captivity.</a:t>
            </a:r>
          </a:p>
          <a:p>
            <a:endParaRPr lang="en-US" dirty="0">
              <a:solidFill>
                <a:srgbClr val="FFC000"/>
              </a:solidFill>
            </a:endParaRPr>
          </a:p>
          <a:p>
            <a:r>
              <a:rPr lang="en-US" dirty="0">
                <a:solidFill>
                  <a:srgbClr val="FFC000"/>
                </a:solidFill>
              </a:rPr>
              <a:t>In the time of the Romans, production of wine was one of the major ways to bring money in to support the Roman armies.</a:t>
            </a:r>
          </a:p>
          <a:p>
            <a:endParaRPr lang="en-US" dirty="0">
              <a:solidFill>
                <a:srgbClr val="FFC000"/>
              </a:solidFill>
            </a:endParaRPr>
          </a:p>
          <a:p>
            <a:endParaRPr lang="en-US" dirty="0">
              <a:solidFill>
                <a:srgbClr val="FFC000"/>
              </a:solidFill>
            </a:endParaRPr>
          </a:p>
          <a:p>
            <a:endParaRPr lang="en-US" dirty="0">
              <a:solidFill>
                <a:srgbClr val="FFC000"/>
              </a:solidFill>
            </a:endParaRPr>
          </a:p>
          <a:p>
            <a:endParaRPr lang="en-US" dirty="0">
              <a:solidFill>
                <a:srgbClr val="FFC000"/>
              </a:solidFill>
            </a:endParaRPr>
          </a:p>
        </p:txBody>
      </p:sp>
    </p:spTree>
    <p:extLst>
      <p:ext uri="{BB962C8B-B14F-4D97-AF65-F5344CB8AC3E}">
        <p14:creationId xmlns:p14="http://schemas.microsoft.com/office/powerpoint/2010/main" val="4052737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3DA932-213C-4E15-9049-25DE3308E4D9}"/>
              </a:ext>
            </a:extLst>
          </p:cNvPr>
          <p:cNvSpPr>
            <a:spLocks noGrp="1"/>
          </p:cNvSpPr>
          <p:nvPr>
            <p:ph type="title"/>
          </p:nvPr>
        </p:nvSpPr>
        <p:spPr>
          <a:xfrm>
            <a:off x="1143000" y="152400"/>
            <a:ext cx="6859787" cy="838200"/>
          </a:xfrm>
        </p:spPr>
        <p:txBody>
          <a:bodyPr/>
          <a:lstStyle/>
          <a:p>
            <a:r>
              <a:rPr lang="en-US" dirty="0"/>
              <a:t>Community Help</a:t>
            </a:r>
          </a:p>
        </p:txBody>
      </p:sp>
      <p:sp>
        <p:nvSpPr>
          <p:cNvPr id="3" name="Content Placeholder 2">
            <a:extLst>
              <a:ext uri="{FF2B5EF4-FFF2-40B4-BE49-F238E27FC236}">
                <a16:creationId xmlns:a16="http://schemas.microsoft.com/office/drawing/2014/main" xmlns="" id="{F3EEA61F-8ED4-4FEE-8E7F-4A95B183770A}"/>
              </a:ext>
            </a:extLst>
          </p:cNvPr>
          <p:cNvSpPr>
            <a:spLocks noGrp="1"/>
          </p:cNvSpPr>
          <p:nvPr>
            <p:ph idx="1"/>
          </p:nvPr>
        </p:nvSpPr>
        <p:spPr>
          <a:xfrm>
            <a:off x="1143000" y="1295400"/>
            <a:ext cx="6852578" cy="4114801"/>
          </a:xfrm>
        </p:spPr>
        <p:txBody>
          <a:bodyPr>
            <a:normAutofit fontScale="92500" lnSpcReduction="10000"/>
          </a:bodyPr>
          <a:lstStyle/>
          <a:p>
            <a:r>
              <a:rPr lang="en-US" b="1" dirty="0"/>
              <a:t>Build Strong Relationships – </a:t>
            </a:r>
            <a:r>
              <a:rPr lang="en-US" dirty="0"/>
              <a:t>A strong support system can be a strong protective factor against addiction. Whether you turn to friends, family, or the community, finding someone you can lean on can help you work through stress and other emotions without a chemical escape.</a:t>
            </a:r>
          </a:p>
          <a:p>
            <a:r>
              <a:rPr lang="en-US" b="1" dirty="0"/>
              <a:t>Set and Work Toward Goals – </a:t>
            </a:r>
            <a:r>
              <a:rPr lang="en-US" dirty="0"/>
              <a:t>People who set realistic goals and actively work toward them are less likely to get sidetracked by drugs or alcohol than people who feel they are not achieving their goals or don’t have anything to work toward.</a:t>
            </a:r>
          </a:p>
          <a:p>
            <a:r>
              <a:rPr lang="en-US" b="1" dirty="0"/>
              <a:t>Accept</a:t>
            </a:r>
            <a:r>
              <a:rPr lang="en-US" dirty="0"/>
              <a:t> friends, peers, and relations who don’t drink.   Don’t shame them.</a:t>
            </a:r>
          </a:p>
        </p:txBody>
      </p:sp>
    </p:spTree>
    <p:extLst>
      <p:ext uri="{BB962C8B-B14F-4D97-AF65-F5344CB8AC3E}">
        <p14:creationId xmlns:p14="http://schemas.microsoft.com/office/powerpoint/2010/main" val="738538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F71BF89-455E-418F-928C-B857724809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5" name="Rectangle 4">
            <a:extLst>
              <a:ext uri="{FF2B5EF4-FFF2-40B4-BE49-F238E27FC236}">
                <a16:creationId xmlns:a16="http://schemas.microsoft.com/office/drawing/2014/main" xmlns="" id="{534E2683-9138-4511-B198-2AFF41A55435}"/>
              </a:ext>
            </a:extLst>
          </p:cNvPr>
          <p:cNvSpPr/>
          <p:nvPr/>
        </p:nvSpPr>
        <p:spPr>
          <a:xfrm>
            <a:off x="2190750" y="0"/>
            <a:ext cx="6496050" cy="2057400"/>
          </a:xfrm>
          <a:prstGeom prst="rect">
            <a:avLst/>
          </a:prstGeom>
          <a:solidFill>
            <a:schemeClr val="tx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0000"/>
                </a:solidFill>
                <a:latin typeface="Stencil" panose="040409050D0802020404" pitchFamily="82" charset="0"/>
              </a:rPr>
              <a:t>Go to where the silence is </a:t>
            </a:r>
          </a:p>
          <a:p>
            <a:pPr algn="ctr"/>
            <a:r>
              <a:rPr lang="en-US" sz="2800" dirty="0">
                <a:solidFill>
                  <a:srgbClr val="000000"/>
                </a:solidFill>
                <a:latin typeface="Stencil" panose="040409050D0802020404" pitchFamily="82" charset="0"/>
              </a:rPr>
              <a:t>and say something.</a:t>
            </a:r>
          </a:p>
        </p:txBody>
      </p:sp>
    </p:spTree>
    <p:extLst>
      <p:ext uri="{BB962C8B-B14F-4D97-AF65-F5344CB8AC3E}">
        <p14:creationId xmlns:p14="http://schemas.microsoft.com/office/powerpoint/2010/main" val="2525807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35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4000"/>
                                        <p:tgtEl>
                                          <p:spTgt spid="5">
                                            <p:txEl>
                                              <p:pRg st="0" end="0"/>
                                            </p:txEl>
                                          </p:spTgt>
                                        </p:tgtEl>
                                      </p:cBhvr>
                                    </p:animEffect>
                                  </p:childTnLst>
                                </p:cTn>
                              </p:par>
                              <p:par>
                                <p:cTn id="8" presetID="10" presetClass="entr" presetSubtype="0" fill="hold" nodeType="withEffect">
                                  <p:stCondLst>
                                    <p:cond delay="350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4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566121-E0C0-4CA7-B6CF-632B3B737A35}"/>
              </a:ext>
            </a:extLst>
          </p:cNvPr>
          <p:cNvSpPr>
            <a:spLocks noGrp="1"/>
          </p:cNvSpPr>
          <p:nvPr>
            <p:ph type="title"/>
          </p:nvPr>
        </p:nvSpPr>
        <p:spPr>
          <a:xfrm>
            <a:off x="152400" y="381000"/>
            <a:ext cx="9067800" cy="990600"/>
          </a:xfrm>
        </p:spPr>
        <p:txBody>
          <a:bodyPr>
            <a:normAutofit fontScale="90000"/>
          </a:bodyPr>
          <a:lstStyle/>
          <a:p>
            <a:r>
              <a:rPr lang="en-US" dirty="0"/>
              <a:t>Cotton Mather, </a:t>
            </a:r>
            <a:r>
              <a:rPr lang="en-US" sz="2700" dirty="0"/>
              <a:t>(Puritan; 1663-1728) </a:t>
            </a:r>
            <a:r>
              <a:rPr lang="en-US" dirty="0"/>
              <a:t>in his </a:t>
            </a:r>
            <a:br>
              <a:rPr lang="en-US" dirty="0"/>
            </a:br>
            <a:r>
              <a:rPr lang="en-US" dirty="0"/>
              <a:t>book, </a:t>
            </a:r>
            <a:r>
              <a:rPr lang="en-US" i="1" dirty="0">
                <a:solidFill>
                  <a:srgbClr val="00B050"/>
                </a:solidFill>
              </a:rPr>
              <a:t>A Family Well Ordered </a:t>
            </a:r>
            <a:r>
              <a:rPr lang="en-US" dirty="0"/>
              <a:t>says:</a:t>
            </a:r>
          </a:p>
        </p:txBody>
      </p:sp>
      <p:pic>
        <p:nvPicPr>
          <p:cNvPr id="4" name="Picture 2">
            <a:extLst>
              <a:ext uri="{FF2B5EF4-FFF2-40B4-BE49-F238E27FC236}">
                <a16:creationId xmlns:a16="http://schemas.microsoft.com/office/drawing/2014/main" xmlns="" id="{A642CF54-695E-4EEB-A825-1506FDFDF0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1745689"/>
            <a:ext cx="4052565" cy="4605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7373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F94C9E5-6DC9-45F0-B8CA-6FFBDF92420C}"/>
              </a:ext>
            </a:extLst>
          </p:cNvPr>
          <p:cNvSpPr>
            <a:spLocks noGrp="1"/>
          </p:cNvSpPr>
          <p:nvPr>
            <p:ph idx="1"/>
          </p:nvPr>
        </p:nvSpPr>
        <p:spPr>
          <a:xfrm>
            <a:off x="1986622" y="1524000"/>
            <a:ext cx="6852578" cy="5029200"/>
          </a:xfrm>
        </p:spPr>
        <p:txBody>
          <a:bodyPr>
            <a:normAutofit/>
          </a:bodyPr>
          <a:lstStyle/>
          <a:p>
            <a:pPr marL="0" indent="0">
              <a:buNone/>
            </a:pPr>
            <a:r>
              <a:rPr lang="en-US" sz="2800" dirty="0"/>
              <a:t>“I beseech you, parents, interpose your authority to stop and check the carriage of your children when they are running into the paths of the destroyer.  Gratify them with rewards of well doing when they do well, but do not let them be gratified with every ungodly vanity that their vain minds may be set upon.  </a:t>
            </a:r>
          </a:p>
          <a:p>
            <a:pPr marL="0" indent="0">
              <a:buNone/>
            </a:pPr>
            <a:r>
              <a:rPr lang="en-US" sz="2800" dirty="0"/>
              <a:t>Keep a strict inspection upon their conversations; examine how they spend their time; examine what company they keep; examine whether they take any bad courses.”  </a:t>
            </a:r>
          </a:p>
          <a:p>
            <a:endParaRPr lang="en-US" sz="2800" dirty="0"/>
          </a:p>
        </p:txBody>
      </p:sp>
      <p:sp>
        <p:nvSpPr>
          <p:cNvPr id="4" name="Title 1">
            <a:extLst>
              <a:ext uri="{FF2B5EF4-FFF2-40B4-BE49-F238E27FC236}">
                <a16:creationId xmlns:a16="http://schemas.microsoft.com/office/drawing/2014/main" xmlns="" id="{9E16FE2F-DF80-4B66-A912-514CD3DF6185}"/>
              </a:ext>
            </a:extLst>
          </p:cNvPr>
          <p:cNvSpPr>
            <a:spLocks noGrp="1"/>
          </p:cNvSpPr>
          <p:nvPr>
            <p:ph type="title"/>
          </p:nvPr>
        </p:nvSpPr>
        <p:spPr>
          <a:xfrm>
            <a:off x="381000" y="0"/>
            <a:ext cx="8763000" cy="838200"/>
          </a:xfrm>
        </p:spPr>
        <p:txBody>
          <a:bodyPr/>
          <a:lstStyle/>
          <a:p>
            <a:r>
              <a:rPr lang="en-US" dirty="0"/>
              <a:t>Cotton Mather, Puritan (1663-1728) says:</a:t>
            </a:r>
          </a:p>
        </p:txBody>
      </p:sp>
    </p:spTree>
    <p:extLst>
      <p:ext uri="{BB962C8B-B14F-4D97-AF65-F5344CB8AC3E}">
        <p14:creationId xmlns:p14="http://schemas.microsoft.com/office/powerpoint/2010/main" val="4075948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DC4C38-CAFC-4746-B7E6-5D48EF2AC73E}"/>
              </a:ext>
            </a:extLst>
          </p:cNvPr>
          <p:cNvSpPr>
            <a:spLocks noGrp="1"/>
          </p:cNvSpPr>
          <p:nvPr>
            <p:ph type="title"/>
          </p:nvPr>
        </p:nvSpPr>
        <p:spPr>
          <a:xfrm>
            <a:off x="228601" y="76200"/>
            <a:ext cx="8686802" cy="762000"/>
          </a:xfrm>
        </p:spPr>
        <p:txBody>
          <a:bodyPr/>
          <a:lstStyle/>
          <a:p>
            <a:r>
              <a:rPr lang="en-US" dirty="0"/>
              <a:t>Cotton Mather, Puritan (1663-1728) says:</a:t>
            </a:r>
          </a:p>
        </p:txBody>
      </p:sp>
      <p:sp>
        <p:nvSpPr>
          <p:cNvPr id="4" name="Rectangle 3">
            <a:extLst>
              <a:ext uri="{FF2B5EF4-FFF2-40B4-BE49-F238E27FC236}">
                <a16:creationId xmlns:a16="http://schemas.microsoft.com/office/drawing/2014/main" xmlns="" id="{F7E4C4F7-F419-4402-88CC-A319B499EC63}"/>
              </a:ext>
            </a:extLst>
          </p:cNvPr>
          <p:cNvSpPr/>
          <p:nvPr/>
        </p:nvSpPr>
        <p:spPr>
          <a:xfrm>
            <a:off x="436178" y="749012"/>
            <a:ext cx="8686801" cy="5693866"/>
          </a:xfrm>
          <a:prstGeom prst="rect">
            <a:avLst/>
          </a:prstGeom>
        </p:spPr>
        <p:txBody>
          <a:bodyPr wrap="square">
            <a:spAutoFit/>
          </a:bodyPr>
          <a:lstStyle/>
          <a:p>
            <a:endParaRPr lang="en-US" sz="2800" dirty="0">
              <a:solidFill>
                <a:prstClr val="white"/>
              </a:solidFill>
            </a:endParaRPr>
          </a:p>
          <a:p>
            <a:r>
              <a:rPr lang="en-US" sz="2800" dirty="0">
                <a:solidFill>
                  <a:prstClr val="white"/>
                </a:solidFill>
              </a:rPr>
              <a:t>“Let your charge be from Proverbs 9:6: ‘Forsake the foolish and live.’ Charge them to avoid the snares of evil company; terrify them with warnings of those deadly snares.  </a:t>
            </a:r>
          </a:p>
          <a:p>
            <a:endParaRPr lang="en-US" sz="2800" dirty="0">
              <a:solidFill>
                <a:prstClr val="white"/>
              </a:solidFill>
            </a:endParaRPr>
          </a:p>
          <a:p>
            <a:r>
              <a:rPr lang="en-US" sz="2800" dirty="0">
                <a:solidFill>
                  <a:prstClr val="white"/>
                </a:solidFill>
              </a:rPr>
              <a:t>Often repeat this charge unto them; if there is any vicious company, shun them as you would the plague or the devil.  </a:t>
            </a:r>
          </a:p>
          <a:p>
            <a:endParaRPr lang="en-US" sz="2800" dirty="0">
              <a:solidFill>
                <a:prstClr val="white"/>
              </a:solidFill>
            </a:endParaRPr>
          </a:p>
          <a:p>
            <a:r>
              <a:rPr lang="en-US" sz="2800" dirty="0">
                <a:solidFill>
                  <a:prstClr val="white"/>
                </a:solidFill>
              </a:rPr>
              <a:t>Often say, ‘My son, if sinners entice thee, consent thou not.’  Often say, ‘My child, walk with the wise and thou shalt be wise, but a companion of fools shall be destroyed.’”</a:t>
            </a:r>
          </a:p>
        </p:txBody>
      </p:sp>
    </p:spTree>
    <p:extLst>
      <p:ext uri="{BB962C8B-B14F-4D97-AF65-F5344CB8AC3E}">
        <p14:creationId xmlns:p14="http://schemas.microsoft.com/office/powerpoint/2010/main" val="4091029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53AD1722-508F-4454-8333-DE9C17BBFCE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51" y="0"/>
            <a:ext cx="9138484" cy="6898880"/>
          </a:xfrm>
        </p:spPr>
      </p:pic>
      <p:sp>
        <p:nvSpPr>
          <p:cNvPr id="11" name="Title 1">
            <a:extLst>
              <a:ext uri="{FF2B5EF4-FFF2-40B4-BE49-F238E27FC236}">
                <a16:creationId xmlns:a16="http://schemas.microsoft.com/office/drawing/2014/main" xmlns="" id="{875AD469-0050-483B-A5E0-CBF819887F67}"/>
              </a:ext>
            </a:extLst>
          </p:cNvPr>
          <p:cNvSpPr>
            <a:spLocks noGrp="1"/>
          </p:cNvSpPr>
          <p:nvPr>
            <p:ph type="title"/>
          </p:nvPr>
        </p:nvSpPr>
        <p:spPr>
          <a:xfrm>
            <a:off x="762003" y="381000"/>
            <a:ext cx="3733797" cy="838200"/>
          </a:xfrm>
        </p:spPr>
        <p:txBody>
          <a:bodyPr>
            <a:noAutofit/>
          </a:bodyPr>
          <a:lstStyle/>
          <a:p>
            <a:r>
              <a:rPr lang="en-US" sz="4800" b="1" dirty="0"/>
              <a:t>Questions?</a:t>
            </a:r>
            <a:endParaRPr lang="en-US" sz="4800" dirty="0"/>
          </a:p>
        </p:txBody>
      </p:sp>
    </p:spTree>
    <p:extLst>
      <p:ext uri="{BB962C8B-B14F-4D97-AF65-F5344CB8AC3E}">
        <p14:creationId xmlns:p14="http://schemas.microsoft.com/office/powerpoint/2010/main" val="905858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2"/>
          <p:cNvSpPr txBox="1">
            <a:spLocks/>
          </p:cNvSpPr>
          <p:nvPr/>
        </p:nvSpPr>
        <p:spPr>
          <a:xfrm>
            <a:off x="-10884" y="762000"/>
            <a:ext cx="9141277" cy="990600"/>
          </a:xfrm>
          <a:prstGeom prst="rect">
            <a:avLst/>
          </a:prstGeom>
        </p:spPr>
        <p:txBody>
          <a:bodyPr vert="horz" lIns="91440" tIns="45720" rIns="91440" bIns="45720" rtlCol="0" anchor="t">
            <a:normAutofit fontScale="97500"/>
          </a:bodyPr>
          <a:lstStyle>
            <a:lvl1pPr algn="l" defTabSz="685983" rtl="0" eaLnBrk="1" latinLnBrk="0" hangingPunct="1">
              <a:lnSpc>
                <a:spcPct val="90000"/>
              </a:lnSpc>
              <a:spcBef>
                <a:spcPct val="0"/>
              </a:spcBef>
              <a:buNone/>
              <a:defRPr sz="2701" kern="1200" spc="75" baseline="0">
                <a:solidFill>
                  <a:schemeClr val="tx1"/>
                </a:solidFill>
                <a:latin typeface="+mj-lt"/>
                <a:ea typeface="+mj-ea"/>
                <a:cs typeface="+mj-cs"/>
              </a:defRPr>
            </a:lvl1pPr>
          </a:lstStyle>
          <a:p>
            <a:r>
              <a:rPr lang="en-US" dirty="0">
                <a:solidFill>
                  <a:srgbClr val="FFC000"/>
                </a:solidFill>
              </a:rPr>
              <a:t>The Bible gives many indications that wine can be used in a way that carries a blessing with it.</a:t>
            </a:r>
          </a:p>
        </p:txBody>
      </p:sp>
      <p:sp>
        <p:nvSpPr>
          <p:cNvPr id="7" name="Title 12"/>
          <p:cNvSpPr txBox="1">
            <a:spLocks/>
          </p:cNvSpPr>
          <p:nvPr/>
        </p:nvSpPr>
        <p:spPr>
          <a:xfrm>
            <a:off x="0" y="1828800"/>
            <a:ext cx="9143999" cy="5029200"/>
          </a:xfrm>
          <a:prstGeom prst="rect">
            <a:avLst/>
          </a:prstGeom>
        </p:spPr>
        <p:txBody>
          <a:bodyPr vert="horz" lIns="91440" tIns="45720" rIns="91440" bIns="45720" rtlCol="0" anchor="t">
            <a:normAutofit fontScale="97500"/>
          </a:bodyPr>
          <a:lstStyle>
            <a:lvl1pPr algn="l" defTabSz="685983" rtl="0" eaLnBrk="1" latinLnBrk="0" hangingPunct="1">
              <a:lnSpc>
                <a:spcPct val="90000"/>
              </a:lnSpc>
              <a:spcBef>
                <a:spcPct val="0"/>
              </a:spcBef>
              <a:buNone/>
              <a:defRPr sz="2701" kern="1200" spc="75" baseline="0">
                <a:solidFill>
                  <a:schemeClr val="tx1"/>
                </a:solidFill>
                <a:latin typeface="+mj-lt"/>
                <a:ea typeface="+mj-ea"/>
                <a:cs typeface="+mj-cs"/>
              </a:defRPr>
            </a:lvl1pPr>
          </a:lstStyle>
          <a:p>
            <a:r>
              <a:rPr lang="en-US" dirty="0">
                <a:solidFill>
                  <a:srgbClr val="FFC000"/>
                </a:solidFill>
              </a:rPr>
              <a:t>7.  Wine was appropriate for Feasts, Weddings and 	Celebrations.</a:t>
            </a:r>
            <a:r>
              <a:rPr lang="en-US" dirty="0">
                <a:solidFill>
                  <a:prstClr val="white"/>
                </a:solidFill>
              </a:rPr>
              <a:t>	</a:t>
            </a:r>
            <a:r>
              <a:rPr lang="en-US" sz="1400" dirty="0">
                <a:solidFill>
                  <a:prstClr val="white"/>
                </a:solidFill>
              </a:rPr>
              <a:t>“He brought me to the banqueting house” (house of wine literally)											 (</a:t>
            </a:r>
            <a:r>
              <a:rPr lang="en-US" sz="1400" dirty="0"/>
              <a:t>Song of Solomon 2:4).</a:t>
            </a:r>
            <a:endParaRPr lang="en-US" sz="1400" b="1" baseline="30000" dirty="0"/>
          </a:p>
          <a:p>
            <a:endParaRPr lang="en-US" sz="1400" b="1" baseline="30000" dirty="0"/>
          </a:p>
          <a:p>
            <a:r>
              <a:rPr lang="en-US" sz="1400" b="1" baseline="30000" dirty="0"/>
              <a:t>	</a:t>
            </a:r>
            <a:endParaRPr lang="en-US" sz="1400" dirty="0"/>
          </a:p>
          <a:p>
            <a:r>
              <a:rPr lang="en-US" sz="1400" dirty="0"/>
              <a:t>	</a:t>
            </a:r>
            <a:endParaRPr lang="en-US" sz="1400" dirty="0">
              <a:solidFill>
                <a:prstClr val="white"/>
              </a:solidFill>
            </a:endParaRPr>
          </a:p>
          <a:p>
            <a:pPr marL="342900" indent="-342900">
              <a:buAutoNum type="arabicPeriod" startAt="4"/>
            </a:pPr>
            <a:endParaRPr lang="en-US" sz="1400" dirty="0">
              <a:solidFill>
                <a:prstClr val="white"/>
              </a:solidFill>
            </a:endParaRPr>
          </a:p>
          <a:p>
            <a:r>
              <a:rPr lang="en-US" sz="2700" dirty="0">
                <a:solidFill>
                  <a:srgbClr val="FFC000"/>
                </a:solidFill>
              </a:rPr>
              <a:t>8.  God chose wine over many other possible comparisons to 	demonstrate the riches of his shed blood.  The cup of 	wine at the Last Supper was called the ‘Cup of Blessing’ 	by Paul. 								</a:t>
            </a:r>
            <a:r>
              <a:rPr lang="en-US" sz="1400" dirty="0"/>
              <a:t>(Matt 26:28)</a:t>
            </a:r>
            <a:endParaRPr lang="en-US" sz="2700" dirty="0">
              <a:solidFill>
                <a:srgbClr val="FFC000"/>
              </a:solidFill>
            </a:endParaRPr>
          </a:p>
          <a:p>
            <a:endParaRPr lang="en-US" sz="1400" dirty="0">
              <a:solidFill>
                <a:prstClr val="white"/>
              </a:solidFill>
            </a:endParaRPr>
          </a:p>
          <a:p>
            <a:pPr marL="514350" indent="-514350">
              <a:buFontTx/>
              <a:buAutoNum type="arabicPeriod"/>
            </a:pPr>
            <a:endParaRPr lang="en-US" sz="1400" dirty="0">
              <a:solidFill>
                <a:prstClr val="white"/>
              </a:solidFill>
            </a:endParaRPr>
          </a:p>
          <a:p>
            <a:r>
              <a:rPr lang="en-US" sz="2700" dirty="0">
                <a:solidFill>
                  <a:srgbClr val="FFC000"/>
                </a:solidFill>
              </a:rPr>
              <a:t>9.  Christ speaks with longing for the time when he will ‘drink 	it (wine) new’ with his redeemed ones in ‘My Father’s 	Kingdom’. </a:t>
            </a:r>
            <a:r>
              <a:rPr lang="en-US" sz="1400" dirty="0"/>
              <a:t>(Matt 26:29)</a:t>
            </a:r>
            <a:endParaRPr lang="en-US" sz="1400" dirty="0">
              <a:solidFill>
                <a:prstClr val="white"/>
              </a:solidFill>
            </a:endParaRPr>
          </a:p>
          <a:p>
            <a:pPr marL="514350" indent="-514350">
              <a:buAutoNum type="arabicPeriod"/>
            </a:pPr>
            <a:endParaRPr lang="en-US" dirty="0">
              <a:solidFill>
                <a:prstClr val="white"/>
              </a:solidFill>
            </a:endParaRPr>
          </a:p>
          <a:p>
            <a:pPr marL="514350" indent="-514350">
              <a:buAutoNum type="arabicPeriod"/>
            </a:pPr>
            <a:endParaRPr lang="en-US" dirty="0">
              <a:solidFill>
                <a:prstClr val="white"/>
              </a:solidFill>
            </a:endParaRPr>
          </a:p>
        </p:txBody>
      </p:sp>
      <p:sp>
        <p:nvSpPr>
          <p:cNvPr id="8" name="Title 12"/>
          <p:cNvSpPr>
            <a:spLocks noGrp="1"/>
          </p:cNvSpPr>
          <p:nvPr>
            <p:ph type="title"/>
          </p:nvPr>
        </p:nvSpPr>
        <p:spPr>
          <a:xfrm>
            <a:off x="1338263" y="152400"/>
            <a:ext cx="6859787" cy="457319"/>
          </a:xfrm>
        </p:spPr>
        <p:txBody>
          <a:bodyPr>
            <a:noAutofit/>
          </a:bodyPr>
          <a:lstStyle/>
          <a:p>
            <a:pPr algn="ctr"/>
            <a:r>
              <a:rPr lang="en-US" sz="3200" b="1" dirty="0"/>
              <a:t>History of Alcohol Use</a:t>
            </a:r>
          </a:p>
        </p:txBody>
      </p:sp>
    </p:spTree>
    <p:extLst>
      <p:ext uri="{BB962C8B-B14F-4D97-AF65-F5344CB8AC3E}">
        <p14:creationId xmlns:p14="http://schemas.microsoft.com/office/powerpoint/2010/main" val="3656619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2"/>
          <p:cNvSpPr txBox="1">
            <a:spLocks/>
          </p:cNvSpPr>
          <p:nvPr/>
        </p:nvSpPr>
        <p:spPr>
          <a:xfrm>
            <a:off x="-10884" y="762000"/>
            <a:ext cx="9141277" cy="838200"/>
          </a:xfrm>
          <a:prstGeom prst="rect">
            <a:avLst/>
          </a:prstGeom>
        </p:spPr>
        <p:txBody>
          <a:bodyPr vert="horz" lIns="91440" tIns="45720" rIns="91440" bIns="45720" rtlCol="0" anchor="t">
            <a:normAutofit fontScale="90000"/>
          </a:bodyPr>
          <a:lstStyle>
            <a:lvl1pPr algn="l" defTabSz="685983" rtl="0" eaLnBrk="1" latinLnBrk="0" hangingPunct="1">
              <a:lnSpc>
                <a:spcPct val="90000"/>
              </a:lnSpc>
              <a:spcBef>
                <a:spcPct val="0"/>
              </a:spcBef>
              <a:buNone/>
              <a:defRPr sz="2701" kern="1200" spc="75" baseline="0">
                <a:solidFill>
                  <a:schemeClr val="tx1"/>
                </a:solidFill>
                <a:latin typeface="+mj-lt"/>
                <a:ea typeface="+mj-ea"/>
                <a:cs typeface="+mj-cs"/>
              </a:defRPr>
            </a:lvl1pPr>
          </a:lstStyle>
          <a:p>
            <a:r>
              <a:rPr lang="en-US" dirty="0">
                <a:solidFill>
                  <a:srgbClr val="FFC000"/>
                </a:solidFill>
              </a:rPr>
              <a:t>The Bible gives </a:t>
            </a:r>
            <a:r>
              <a:rPr lang="en-US" dirty="0">
                <a:solidFill>
                  <a:srgbClr val="FF0000"/>
                </a:solidFill>
              </a:rPr>
              <a:t>MANY MORE </a:t>
            </a:r>
            <a:r>
              <a:rPr lang="en-US" dirty="0">
                <a:solidFill>
                  <a:srgbClr val="FFC000"/>
                </a:solidFill>
              </a:rPr>
              <a:t>indications that drinks containing alcohol can be abused and bring much suffering with it.</a:t>
            </a:r>
          </a:p>
        </p:txBody>
      </p:sp>
      <p:sp>
        <p:nvSpPr>
          <p:cNvPr id="7" name="Title 12"/>
          <p:cNvSpPr txBox="1">
            <a:spLocks/>
          </p:cNvSpPr>
          <p:nvPr/>
        </p:nvSpPr>
        <p:spPr>
          <a:xfrm>
            <a:off x="119742" y="1828800"/>
            <a:ext cx="9024257" cy="4572000"/>
          </a:xfrm>
          <a:prstGeom prst="rect">
            <a:avLst/>
          </a:prstGeom>
        </p:spPr>
        <p:txBody>
          <a:bodyPr vert="horz" lIns="91440" tIns="45720" rIns="91440" bIns="45720" rtlCol="0" anchor="t">
            <a:normAutofit fontScale="90000" lnSpcReduction="20000"/>
          </a:bodyPr>
          <a:lstStyle>
            <a:lvl1pPr algn="l" defTabSz="685983" rtl="0" eaLnBrk="1" latinLnBrk="0" hangingPunct="1">
              <a:lnSpc>
                <a:spcPct val="90000"/>
              </a:lnSpc>
              <a:spcBef>
                <a:spcPct val="0"/>
              </a:spcBef>
              <a:buNone/>
              <a:defRPr sz="2701" kern="1200" spc="75" baseline="0">
                <a:solidFill>
                  <a:schemeClr val="tx1"/>
                </a:solidFill>
                <a:latin typeface="+mj-lt"/>
                <a:ea typeface="+mj-ea"/>
                <a:cs typeface="+mj-cs"/>
              </a:defRPr>
            </a:lvl1pPr>
          </a:lstStyle>
          <a:p>
            <a:pPr marL="514350" indent="-514350">
              <a:lnSpc>
                <a:spcPct val="120000"/>
              </a:lnSpc>
              <a:buFontTx/>
              <a:buAutoNum type="arabicPeriod"/>
            </a:pPr>
            <a:r>
              <a:rPr lang="en-US" sz="2700" dirty="0">
                <a:solidFill>
                  <a:srgbClr val="FFC000"/>
                </a:solidFill>
              </a:rPr>
              <a:t>The first mention of fermented drink in Genesis was the sad story of Noah’s drunkenness. </a:t>
            </a:r>
            <a:r>
              <a:rPr lang="en-US" sz="1600" dirty="0"/>
              <a:t>(Genesis 9:21) </a:t>
            </a:r>
            <a:r>
              <a:rPr lang="en-US" sz="2700" dirty="0">
                <a:solidFill>
                  <a:srgbClr val="FFC000"/>
                </a:solidFill>
              </a:rPr>
              <a:t>Lot fell soon after.</a:t>
            </a:r>
            <a:endParaRPr lang="en-US" sz="2700" dirty="0">
              <a:solidFill>
                <a:prstClr val="white"/>
              </a:solidFill>
            </a:endParaRPr>
          </a:p>
          <a:p>
            <a:pPr marL="514350" indent="-514350">
              <a:buFontTx/>
              <a:buAutoNum type="arabicPeriod"/>
            </a:pPr>
            <a:endParaRPr lang="en-US" sz="2700" dirty="0">
              <a:solidFill>
                <a:prstClr val="white"/>
              </a:solidFill>
            </a:endParaRPr>
          </a:p>
          <a:p>
            <a:pPr marL="514350" indent="-514350">
              <a:buFontTx/>
              <a:buAutoNum type="arabicPeriod"/>
            </a:pPr>
            <a:r>
              <a:rPr lang="en-US" sz="2700" dirty="0">
                <a:solidFill>
                  <a:srgbClr val="FFC000"/>
                </a:solidFill>
              </a:rPr>
              <a:t>The Israelites were fed by the Lord in the wilderness for 40 years and never once a drop of wine or strong drink. </a:t>
            </a:r>
            <a:r>
              <a:rPr lang="en-US" sz="1600" dirty="0"/>
              <a:t>(</a:t>
            </a:r>
            <a:r>
              <a:rPr lang="en-US" sz="1600" dirty="0" err="1"/>
              <a:t>Deut</a:t>
            </a:r>
            <a:r>
              <a:rPr lang="en-US" sz="1600" dirty="0"/>
              <a:t> 29:5,6)</a:t>
            </a:r>
            <a:endParaRPr lang="en-US" sz="1600" dirty="0">
              <a:solidFill>
                <a:prstClr val="white"/>
              </a:solidFill>
            </a:endParaRPr>
          </a:p>
          <a:p>
            <a:pPr marL="514350" indent="-514350">
              <a:buFontTx/>
              <a:buAutoNum type="arabicPeriod"/>
            </a:pPr>
            <a:endParaRPr lang="en-US" sz="2700" dirty="0">
              <a:solidFill>
                <a:srgbClr val="FFC000"/>
              </a:solidFill>
            </a:endParaRPr>
          </a:p>
          <a:p>
            <a:pPr marL="514350" indent="-514350">
              <a:buFontTx/>
              <a:buAutoNum type="arabicPeriod"/>
            </a:pPr>
            <a:endParaRPr lang="en-US" sz="2700" dirty="0">
              <a:solidFill>
                <a:srgbClr val="FFC000"/>
              </a:solidFill>
            </a:endParaRPr>
          </a:p>
          <a:p>
            <a:pPr marL="514350" indent="-514350">
              <a:buFontTx/>
              <a:buAutoNum type="arabicPeriod"/>
            </a:pPr>
            <a:r>
              <a:rPr lang="en-US" sz="2700" dirty="0">
                <a:solidFill>
                  <a:srgbClr val="FFC000"/>
                </a:solidFill>
              </a:rPr>
              <a:t>The Bible never separates a ‘safe’ type of wine from unsafe wine.  It does use the word </a:t>
            </a:r>
            <a:r>
              <a:rPr lang="en-US" sz="2700" dirty="0">
                <a:solidFill>
                  <a:srgbClr val="FF0000"/>
                </a:solidFill>
              </a:rPr>
              <a:t>SHEKAR </a:t>
            </a:r>
            <a:r>
              <a:rPr lang="en-US" sz="2700" dirty="0">
                <a:solidFill>
                  <a:srgbClr val="FFC000"/>
                </a:solidFill>
              </a:rPr>
              <a:t>for ‘strong wine’ or ‘strong drink’.  The word for drunkenness is </a:t>
            </a:r>
            <a:r>
              <a:rPr lang="en-US" sz="2700" dirty="0">
                <a:solidFill>
                  <a:srgbClr val="FF0000"/>
                </a:solidFill>
              </a:rPr>
              <a:t>SHAKAR</a:t>
            </a:r>
            <a:r>
              <a:rPr lang="en-US" sz="2700" dirty="0">
                <a:solidFill>
                  <a:srgbClr val="FFC000"/>
                </a:solidFill>
              </a:rPr>
              <a:t>. </a:t>
            </a:r>
          </a:p>
          <a:p>
            <a:pPr marL="514350" indent="-514350">
              <a:buFontTx/>
              <a:buAutoNum type="arabicPeriod"/>
            </a:pPr>
            <a:endParaRPr lang="en-US" sz="2700" dirty="0">
              <a:solidFill>
                <a:srgbClr val="FFC000"/>
              </a:solidFill>
            </a:endParaRPr>
          </a:p>
          <a:p>
            <a:pPr marL="514350" indent="-514350">
              <a:buFontTx/>
              <a:buAutoNum type="arabicPeriod"/>
            </a:pPr>
            <a:r>
              <a:rPr lang="en-US" sz="2700" dirty="0">
                <a:solidFill>
                  <a:srgbClr val="FFC000"/>
                </a:solidFill>
              </a:rPr>
              <a:t>Paul warns against being ‘given to wine’ (addicted) or ‘enslaved’ to wine especially those in high office. </a:t>
            </a:r>
            <a:r>
              <a:rPr lang="en-US" sz="1600" dirty="0"/>
              <a:t>(I Tim. 3:8, Titus 2:3)</a:t>
            </a:r>
            <a:endParaRPr lang="en-US" sz="2700" dirty="0"/>
          </a:p>
          <a:p>
            <a:endParaRPr lang="en-US" sz="1600" dirty="0"/>
          </a:p>
          <a:p>
            <a:pPr marL="514350" indent="-514350">
              <a:buFontTx/>
              <a:buAutoNum type="arabicPeriod" startAt="3"/>
            </a:pPr>
            <a:endParaRPr lang="en-US" sz="2700" dirty="0">
              <a:solidFill>
                <a:srgbClr val="FFC000"/>
              </a:solidFill>
            </a:endParaRPr>
          </a:p>
          <a:p>
            <a:r>
              <a:rPr lang="en-US" sz="2700" dirty="0">
                <a:solidFill>
                  <a:srgbClr val="FFC000"/>
                </a:solidFill>
              </a:rPr>
              <a:t>5.     There are over 75 references to drunkenness in the Bible.</a:t>
            </a:r>
          </a:p>
          <a:p>
            <a:pPr marL="514350" indent="-514350">
              <a:buFontTx/>
              <a:buAutoNum type="arabicPeriod" startAt="3"/>
            </a:pPr>
            <a:endParaRPr lang="en-US" sz="2500" dirty="0"/>
          </a:p>
          <a:p>
            <a:pPr marL="514350" indent="-514350">
              <a:buAutoNum type="arabicPeriod" startAt="3"/>
            </a:pPr>
            <a:endParaRPr lang="en-US" sz="1400" dirty="0">
              <a:solidFill>
                <a:prstClr val="white"/>
              </a:solidFill>
            </a:endParaRPr>
          </a:p>
          <a:p>
            <a:endParaRPr lang="en-US" sz="1400" dirty="0">
              <a:solidFill>
                <a:prstClr val="white"/>
              </a:solidFill>
            </a:endParaRPr>
          </a:p>
          <a:p>
            <a:endParaRPr lang="en-US" dirty="0">
              <a:solidFill>
                <a:prstClr val="white"/>
              </a:solidFill>
            </a:endParaRPr>
          </a:p>
          <a:p>
            <a:pPr marL="514350" indent="-514350">
              <a:buAutoNum type="arabicPeriod"/>
            </a:pPr>
            <a:endParaRPr lang="en-US" dirty="0">
              <a:solidFill>
                <a:prstClr val="white"/>
              </a:solidFill>
            </a:endParaRPr>
          </a:p>
        </p:txBody>
      </p:sp>
      <p:sp>
        <p:nvSpPr>
          <p:cNvPr id="8" name="Title 12"/>
          <p:cNvSpPr>
            <a:spLocks noGrp="1"/>
          </p:cNvSpPr>
          <p:nvPr>
            <p:ph type="title"/>
          </p:nvPr>
        </p:nvSpPr>
        <p:spPr>
          <a:xfrm>
            <a:off x="1338263" y="152400"/>
            <a:ext cx="6859787" cy="457319"/>
          </a:xfrm>
        </p:spPr>
        <p:txBody>
          <a:bodyPr>
            <a:noAutofit/>
          </a:bodyPr>
          <a:lstStyle/>
          <a:p>
            <a:pPr algn="ctr"/>
            <a:r>
              <a:rPr lang="en-US" sz="3200" b="1" dirty="0"/>
              <a:t>History of Alcohol Use</a:t>
            </a:r>
          </a:p>
        </p:txBody>
      </p:sp>
    </p:spTree>
    <p:extLst>
      <p:ext uri="{BB962C8B-B14F-4D97-AF65-F5344CB8AC3E}">
        <p14:creationId xmlns:p14="http://schemas.microsoft.com/office/powerpoint/2010/main" val="2540227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igital Blue Tunnel 16x9">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2895261.potx" id="{4CBF9558-C12D-4F51-9AA3-9D0796951DBC}" vid="{FFC159E6-A134-46E7-B1A0-C306E39FC295}"/>
    </a:ext>
  </a:extLst>
</a:theme>
</file>

<file path=ppt/theme/theme2.xml><?xml version="1.0" encoding="utf-8"?>
<a:theme xmlns:a="http://schemas.openxmlformats.org/drawingml/2006/main" name="1_Digital Blue Tunnel 16x9">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2895261.potx" id="{4CBF9558-C12D-4F51-9AA3-9D0796951DBC}" vid="{FFC159E6-A134-46E7-B1A0-C306E39FC29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Digital Blue Tunnel Theme</Template>
  <TotalTime>197</TotalTime>
  <Words>4902</Words>
  <Application>Microsoft Office PowerPoint</Application>
  <PresentationFormat>On-screen Show (4:3)</PresentationFormat>
  <Paragraphs>451</Paragraphs>
  <Slides>75</Slides>
  <Notes>37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75</vt:i4>
      </vt:variant>
    </vt:vector>
  </HeadingPairs>
  <TitlesOfParts>
    <vt:vector size="83" baseType="lpstr">
      <vt:lpstr>&amp;quot</vt:lpstr>
      <vt:lpstr>Arial</vt:lpstr>
      <vt:lpstr>Calibri</vt:lpstr>
      <vt:lpstr>Corbel</vt:lpstr>
      <vt:lpstr>Georgia</vt:lpstr>
      <vt:lpstr>Stencil</vt:lpstr>
      <vt:lpstr>Digital Blue Tunnel 16x9</vt:lpstr>
      <vt:lpstr>1_Digital Blue Tunnel 16x9</vt:lpstr>
      <vt:lpstr>PowerPoint Presentation</vt:lpstr>
      <vt:lpstr>PowerPoint Presentation</vt:lpstr>
      <vt:lpstr>History of Alcohol Use</vt:lpstr>
      <vt:lpstr>PowerPoint Presentation</vt:lpstr>
      <vt:lpstr>PowerPoint Presentation</vt:lpstr>
      <vt:lpstr>History of Alcohol Use</vt:lpstr>
      <vt:lpstr>PowerPoint Presentation</vt:lpstr>
      <vt:lpstr>History of Alcohol Use</vt:lpstr>
      <vt:lpstr>History of Alcohol Use</vt:lpstr>
      <vt:lpstr>King Belshazzar (553 BC) “…whiles he tasted the wine, commanded to bring the golden and silver vessels”</vt:lpstr>
      <vt:lpstr>PowerPoint Presentation</vt:lpstr>
      <vt:lpstr>Drinking Alcohol  - Down a Pathway of Pain</vt:lpstr>
      <vt:lpstr>Drinking Alcohol  - Down a Pathway of Pain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Rat Experiment</vt:lpstr>
      <vt:lpstr>Shaping applies to all behaviors</vt:lpstr>
      <vt:lpstr>Pathways in the Brain</vt:lpstr>
      <vt:lpstr>PowerPoint Presentation</vt:lpstr>
      <vt:lpstr>PowerPoint Presentation</vt:lpstr>
      <vt:lpstr>PowerPoint Presentation</vt:lpstr>
      <vt:lpstr>Pathways of the brain</vt:lpstr>
      <vt:lpstr>Pathways of the brain</vt:lpstr>
      <vt:lpstr>What can we learn from this?</vt:lpstr>
      <vt:lpstr>Factors that Shape Addiction</vt:lpstr>
      <vt:lpstr>Factors that Shape Addiction  2.  Contributing Factors</vt:lpstr>
      <vt:lpstr>Factors that Shape Addiction  2.  Contributing Factors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Pathway of Responsibility</vt:lpstr>
      <vt:lpstr>Effectively deal with peer pressure</vt:lpstr>
      <vt:lpstr>PowerPoint Presentation</vt:lpstr>
      <vt:lpstr>The Pathway of Responsibility</vt:lpstr>
      <vt:lpstr>PowerPoint Presentation</vt:lpstr>
      <vt:lpstr>PowerPoint Presentation</vt:lpstr>
      <vt:lpstr>Community Help</vt:lpstr>
      <vt:lpstr>PowerPoint Presentation</vt:lpstr>
      <vt:lpstr>Cotton Mather, (Puritan; 1663-1728) in his  book, A Family Well Ordered says:</vt:lpstr>
      <vt:lpstr>Cotton Mather, Puritan (1663-1728) says:</vt:lpstr>
      <vt:lpstr>Cotton Mather, Puritan (1663-1728) says:</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Dad's Zotac</dc:creator>
  <cp:lastModifiedBy>CCS</cp:lastModifiedBy>
  <cp:revision>38</cp:revision>
  <dcterms:created xsi:type="dcterms:W3CDTF">2018-03-01T00:53:18Z</dcterms:created>
  <dcterms:modified xsi:type="dcterms:W3CDTF">2018-03-02T02:05:54Z</dcterms:modified>
</cp:coreProperties>
</file>